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8" r:id="rId6"/>
    <p:sldId id="290" r:id="rId7"/>
    <p:sldId id="313" r:id="rId8"/>
    <p:sldId id="295" r:id="rId9"/>
    <p:sldId id="293" r:id="rId10"/>
    <p:sldId id="301" r:id="rId11"/>
    <p:sldId id="315" r:id="rId12"/>
    <p:sldId id="314" r:id="rId13"/>
    <p:sldId id="316" r:id="rId14"/>
    <p:sldId id="330" r:id="rId15"/>
    <p:sldId id="317" r:id="rId16"/>
    <p:sldId id="324" r:id="rId17"/>
    <p:sldId id="320" r:id="rId18"/>
    <p:sldId id="318" r:id="rId19"/>
    <p:sldId id="321" r:id="rId20"/>
    <p:sldId id="319" r:id="rId21"/>
    <p:sldId id="325" r:id="rId22"/>
    <p:sldId id="326" r:id="rId23"/>
    <p:sldId id="327" r:id="rId24"/>
    <p:sldId id="328" r:id="rId25"/>
    <p:sldId id="329" r:id="rId26"/>
    <p:sldId id="322" r:id="rId27"/>
    <p:sldId id="307" r:id="rId28"/>
    <p:sldId id="302" r:id="rId29"/>
    <p:sldId id="305" r:id="rId30"/>
    <p:sldId id="312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5B59A"/>
    <a:srgbClr val="E9716F"/>
    <a:srgbClr val="5E75AE"/>
    <a:srgbClr val="EEB0BB"/>
    <a:srgbClr val="F18276"/>
    <a:srgbClr val="FFD3C6"/>
    <a:srgbClr val="916C90"/>
    <a:srgbClr val="444E9D"/>
    <a:srgbClr val="009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5" autoAdjust="0"/>
    <p:restoredTop sz="96313" autoAdjust="0"/>
  </p:normalViewPr>
  <p:slideViewPr>
    <p:cSldViewPr snapToGrid="0">
      <p:cViewPr varScale="1">
        <p:scale>
          <a:sx n="66" d="100"/>
          <a:sy n="66" d="100"/>
        </p:scale>
        <p:origin x="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B7718-5275-4FA4-AC2C-4A5520DB4103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384E8-AC9F-489B-B1E7-796FE20ED7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61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8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2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7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48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3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29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3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88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8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8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6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39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24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95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72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81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28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9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49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17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8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28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38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7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88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0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44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384E8-AC9F-489B-B1E7-796FE20ED77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4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57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6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0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9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3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01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86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9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4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5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8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26EE-3D9A-4E33-84EE-B822382CCACB}" type="datetimeFigureOut">
              <a:rPr lang="zh-CN" altLang="en-US" smtClean="0"/>
              <a:pPr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69974-316F-4B52-BB19-12595595D4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4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733050" y="2284306"/>
            <a:ext cx="2723823" cy="110799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去七逃</a:t>
            </a:r>
            <a:endParaRPr lang="zh-CN" altLang="en-US" sz="6600" dirty="0">
              <a:solidFill>
                <a:schemeClr val="accent1">
                  <a:lumMod val="75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21670" y="3580651"/>
            <a:ext cx="1389184" cy="455452"/>
          </a:xfrm>
          <a:prstGeom prst="rect">
            <a:avLst/>
          </a:prstGeom>
          <a:gradFill>
            <a:gsLst>
              <a:gs pos="51000">
                <a:srgbClr val="5E75AE">
                  <a:alpha val="88000"/>
                </a:srgbClr>
              </a:gs>
              <a:gs pos="100000">
                <a:srgbClr val="F18276">
                  <a:alpha val="58000"/>
                </a:srgbClr>
              </a:gs>
              <a:gs pos="0">
                <a:srgbClr val="916C90">
                  <a:lumMod val="46000"/>
                  <a:lumOff val="54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412267" y="3609292"/>
            <a:ext cx="1210588" cy="40011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期末報告</a:t>
            </a:r>
            <a:endParaRPr lang="zh-CN" altLang="en-US" sz="20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84957" y="4151933"/>
            <a:ext cx="1820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M10609102</a:t>
            </a:r>
            <a:r>
              <a:rPr lang="zh-TW" altLang="en-US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馮翊婷</a:t>
            </a:r>
            <a:endParaRPr lang="en-US" altLang="zh-TW" sz="1600" dirty="0" smtClean="0">
              <a:solidFill>
                <a:srgbClr val="2E75B6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r>
              <a:rPr lang="en-US" altLang="zh-TW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M10609111</a:t>
            </a:r>
            <a:r>
              <a:rPr lang="zh-TW" altLang="en-US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</a:t>
            </a:r>
            <a:r>
              <a:rPr lang="zh-TW" altLang="en-US" sz="1600" dirty="0" smtClean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陳昱文</a:t>
            </a:r>
            <a:endParaRPr lang="en-US" altLang="zh-TW" sz="1600" dirty="0" smtClean="0">
              <a:solidFill>
                <a:srgbClr val="2E75B6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r>
              <a:rPr lang="en-US" altLang="zh-TW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M10609114</a:t>
            </a:r>
            <a:r>
              <a:rPr lang="zh-TW" altLang="en-US" sz="1600" dirty="0" smtClean="0">
                <a:solidFill>
                  <a:srgbClr val="2E75B6"/>
                </a:solidFill>
                <a:effectLst/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晉萱</a:t>
            </a:r>
            <a:endParaRPr lang="en-US" altLang="zh-CN" sz="1600" dirty="0">
              <a:solidFill>
                <a:srgbClr val="2E75B6"/>
              </a:solidFill>
              <a:effectLst/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7" name="Breath and Life-大气年会背景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4992350" y="-361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25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2" accel="6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3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2" grpId="0"/>
          <p:bldP spid="42" grpId="0" animBg="1"/>
          <p:bldP spid="36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25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2" accel="6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3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  <p:bldLst>
          <p:bldP spid="32" grpId="0"/>
          <p:bldP spid="42" grpId="0" animBg="1"/>
          <p:bldP spid="36" grpId="0"/>
          <p:bldP spid="4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5233002" cy="856000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840595" y="-14454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70579" y="131212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可用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232" y="2020006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Demo</a:t>
            </a:r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7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1388 -0.1384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zh-TW" altLang="en-US" sz="24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TW" sz="24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api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使用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ãgoogle api android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85" y="2159326"/>
            <a:ext cx="2783869" cy="15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94" y="1386144"/>
            <a:ext cx="2647609" cy="47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4572687" y="2649352"/>
            <a:ext cx="1733909" cy="284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11408" y="3921792"/>
            <a:ext cx="58168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使用</a:t>
            </a:r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en-US" altLang="zh-TW" sz="2400" dirty="0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api</a:t>
            </a:r>
            <a:r>
              <a:rPr lang="zh-TW" altLang="en-US" sz="2400" dirty="0" smtClean="0">
                <a:solidFill>
                  <a:srgbClr val="2E75B6"/>
                </a:solidFill>
                <a:latin typeface="Segoe UI Black" panose="020B0A02040204020203" pitchFamily="34" charset="0"/>
                <a:ea typeface="方正兰亭中粗黑_GBK" panose="02000000000000000000" pitchFamily="2" charset="-122"/>
                <a:cs typeface="Segoe UI Black" panose="020B0A02040204020203" pitchFamily="34" charset="0"/>
              </a:rPr>
              <a:t>內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en-US" altLang="zh-TW" sz="2400" dirty="0" err="1" smtClean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googlemap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在</a:t>
            </a:r>
            <a:r>
              <a:rPr lang="en-US" altLang="zh-TW" sz="2400" dirty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android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應用程式中，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並使用相關</a:t>
            </a:r>
            <a:r>
              <a:rPr lang="en-US" altLang="zh-TW" sz="2400" dirty="0">
                <a:solidFill>
                  <a:srgbClr val="2E75B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maker</a:t>
            </a:r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標記餐廳、飯店地點，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以及進行從你的位置到標記點的交通規劃，</a:t>
            </a:r>
            <a:endParaRPr lang="en-US" altLang="zh-TW" sz="2400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24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還有搜尋附近相關地標等功能。</a:t>
            </a:r>
            <a:endParaRPr lang="zh-CN" altLang="en-US" sz="24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1030" name="Picture 6" descr="https://scontent.ftpe7-4.fna.fbcdn.net/v/t1.15752-9/34301410_2011453598927764_890645237867741184_n.png?_nc_fx=ftpe7-3&amp;_nc_cat=0&amp;oh=fbbf4971bdb4701515ebc0b1755cb425&amp;oe=5B7829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636" y="1372946"/>
            <a:ext cx="2655033" cy="47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16" y="1228581"/>
            <a:ext cx="3747925" cy="4372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00508" y="144855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65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42" y="4091749"/>
            <a:ext cx="3553270" cy="1776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59" y="4024660"/>
            <a:ext cx="3759842" cy="1973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4" y="1230904"/>
            <a:ext cx="5707646" cy="1604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後端介紹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67" name="形状 66"/>
          <p:cNvSpPr/>
          <p:nvPr/>
        </p:nvSpPr>
        <p:spPr>
          <a:xfrm>
            <a:off x="2489115" y="1860787"/>
            <a:ext cx="1950119" cy="1950119"/>
          </a:xfrm>
          <a:prstGeom prst="leftCircularArrow">
            <a:avLst>
              <a:gd name="adj1" fmla="val 4199"/>
              <a:gd name="adj2" fmla="val 486698"/>
              <a:gd name="adj3" fmla="val 793838"/>
              <a:gd name="adj4" fmla="val 9024489"/>
              <a:gd name="adj5" fmla="val 7307"/>
            </a:avLst>
          </a:prstGeom>
          <a:solidFill>
            <a:srgbClr val="2E75B6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环形箭头 68"/>
          <p:cNvSpPr/>
          <p:nvPr/>
        </p:nvSpPr>
        <p:spPr>
          <a:xfrm>
            <a:off x="9279362" y="1890141"/>
            <a:ext cx="2159412" cy="2430689"/>
          </a:xfrm>
          <a:prstGeom prst="circularArrow">
            <a:avLst>
              <a:gd name="adj1" fmla="val 10345"/>
              <a:gd name="adj2" fmla="val 767948"/>
              <a:gd name="adj3" fmla="val 4347181"/>
              <a:gd name="adj4" fmla="val 16094210"/>
              <a:gd name="adj5" fmla="val 14539"/>
            </a:avLst>
          </a:prstGeom>
          <a:solidFill>
            <a:srgbClr val="E9716F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形状 71"/>
          <p:cNvSpPr/>
          <p:nvPr/>
        </p:nvSpPr>
        <p:spPr>
          <a:xfrm rot="10800000">
            <a:off x="5557288" y="3415219"/>
            <a:ext cx="1950119" cy="1950119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024489"/>
              <a:gd name="adj5" fmla="val 4534"/>
            </a:avLst>
          </a:prstGeom>
          <a:solidFill>
            <a:srgbClr val="2E75B6"/>
          </a:solidFill>
          <a:ln>
            <a:noFill/>
          </a:ln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1" name="圆角矩形 100"/>
          <p:cNvSpPr/>
          <p:nvPr/>
        </p:nvSpPr>
        <p:spPr>
          <a:xfrm>
            <a:off x="4792588" y="5402392"/>
            <a:ext cx="1268084" cy="1151327"/>
          </a:xfrm>
          <a:prstGeom prst="roundRect">
            <a:avLst>
              <a:gd name="adj" fmla="val 23715"/>
            </a:avLst>
          </a:prstGeom>
          <a:solidFill>
            <a:srgbClr val="E9716F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9169893" y="5487829"/>
            <a:ext cx="1377882" cy="420570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689113" y="2419128"/>
            <a:ext cx="1604115" cy="420570"/>
          </a:xfrm>
          <a:prstGeom prst="roundRect">
            <a:avLst>
              <a:gd name="adj" fmla="val 23715"/>
            </a:avLst>
          </a:prstGeom>
          <a:solidFill>
            <a:srgbClr val="E9716F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7554466" y="2466856"/>
            <a:ext cx="183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連結資料庫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0" y="961266"/>
            <a:ext cx="3312894" cy="2144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8" name="圆角矩形 77"/>
          <p:cNvSpPr/>
          <p:nvPr/>
        </p:nvSpPr>
        <p:spPr>
          <a:xfrm>
            <a:off x="1885323" y="2196662"/>
            <a:ext cx="1714118" cy="1006489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970337" y="2434615"/>
            <a:ext cx="162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0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78" grpId="0" animBg="1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 animBg="1"/>
          <p:bldP spid="102" grpId="0"/>
          <p:bldP spid="103" grpId="0" animBg="1"/>
          <p:bldP spid="104" grpId="0"/>
          <p:bldP spid="105" grpId="0" animBg="1"/>
          <p:bldP spid="106" grpId="0"/>
          <p:bldP spid="78" grpId="0" animBg="1"/>
          <p:bldP spid="7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登入畫面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8" y="1155599"/>
            <a:ext cx="2911969" cy="51768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4" y="1155600"/>
            <a:ext cx="2911969" cy="51768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00" y="1155601"/>
            <a:ext cx="2886609" cy="5131750"/>
          </a:xfrm>
          <a:prstGeom prst="rect">
            <a:avLst/>
          </a:prstGeom>
        </p:spPr>
      </p:pic>
      <p:sp>
        <p:nvSpPr>
          <p:cNvPr id="22" name="圆角矩形 77"/>
          <p:cNvSpPr/>
          <p:nvPr/>
        </p:nvSpPr>
        <p:spPr>
          <a:xfrm>
            <a:off x="1022080" y="56108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登入帳號密碼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77"/>
          <p:cNvSpPr/>
          <p:nvPr/>
        </p:nvSpPr>
        <p:spPr>
          <a:xfrm>
            <a:off x="4751165" y="5601160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註冊帳號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77"/>
          <p:cNvSpPr/>
          <p:nvPr/>
        </p:nvSpPr>
        <p:spPr>
          <a:xfrm>
            <a:off x="8338972" y="5601159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成功登入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開始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使用服務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9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79" grpId="0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79" grpId="0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37" y="972234"/>
            <a:ext cx="3480851" cy="57254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登入畫面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6" y="1007672"/>
            <a:ext cx="3220566" cy="57254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106" y="3498461"/>
            <a:ext cx="3220566" cy="76512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84" y="1007672"/>
            <a:ext cx="3440504" cy="5850328"/>
          </a:xfrm>
          <a:prstGeom prst="rect">
            <a:avLst/>
          </a:prstGeom>
        </p:spPr>
      </p:pic>
      <p:sp>
        <p:nvSpPr>
          <p:cNvPr id="23" name="圆角矩形 77"/>
          <p:cNvSpPr/>
          <p:nvPr/>
        </p:nvSpPr>
        <p:spPr>
          <a:xfrm>
            <a:off x="5426514" y="1362079"/>
            <a:ext cx="3294590" cy="1471636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可以依照選擇喜歡的類別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優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先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推薦適合的餐廳、飯店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53468" y="3498461"/>
            <a:ext cx="3072546" cy="253447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53" y="1010073"/>
            <a:ext cx="3373546" cy="56205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3783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向右箭號 7"/>
          <p:cNvSpPr/>
          <p:nvPr/>
        </p:nvSpPr>
        <p:spPr>
          <a:xfrm rot="10800000">
            <a:off x="7243749" y="2167127"/>
            <a:ext cx="731002" cy="189837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4054746" y="5047489"/>
            <a:ext cx="494576" cy="14630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圆角矩形 77"/>
          <p:cNvSpPr/>
          <p:nvPr/>
        </p:nvSpPr>
        <p:spPr>
          <a:xfrm>
            <a:off x="4549321" y="1746411"/>
            <a:ext cx="2673123" cy="1010730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選擇區域的類別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台北、台中、台南</a:t>
            </a:r>
            <a:endParaRPr lang="zh-CN" altLang="en-US" sz="2000" b="1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77"/>
          <p:cNvSpPr/>
          <p:nvPr/>
        </p:nvSpPr>
        <p:spPr>
          <a:xfrm>
            <a:off x="4549321" y="3977490"/>
            <a:ext cx="2810284" cy="2432606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選擇分類的餐廳飯店類別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目前分成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5</a:t>
            </a:r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種類別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親子、寵物、個人、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朋友、穆斯林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83880" y="3201663"/>
            <a:ext cx="2953512" cy="14434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0" y="1007672"/>
            <a:ext cx="3440504" cy="58503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0620" y="1711351"/>
            <a:ext cx="3391028" cy="34406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0620" y="2055510"/>
            <a:ext cx="3404124" cy="299179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29315" y="5047303"/>
            <a:ext cx="1720252" cy="15453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0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  <p:bldP spid="18" grpId="0" animBg="1"/>
          <p:bldP spid="1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534810" y="108634"/>
            <a:ext cx="4706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展示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內建搜尋功能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896082" y="5522976"/>
            <a:ext cx="657629" cy="2788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9" y="909320"/>
            <a:ext cx="3440504" cy="58503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75831" y="4956049"/>
            <a:ext cx="1720252" cy="154533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1" y="909320"/>
            <a:ext cx="3164795" cy="56306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548" y="909320"/>
            <a:ext cx="3147707" cy="56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56" y="1320653"/>
            <a:ext cx="2952172" cy="52479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83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169026" y="133690"/>
            <a:ext cx="5868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親子、寵物、親子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0" y="1320653"/>
            <a:ext cx="2939486" cy="5225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94" y="1321597"/>
            <a:ext cx="2951459" cy="5247038"/>
          </a:xfrm>
          <a:prstGeom prst="rect">
            <a:avLst/>
          </a:prstGeom>
        </p:spPr>
      </p:pic>
      <p:sp>
        <p:nvSpPr>
          <p:cNvPr id="20" name="圆角矩形 77"/>
          <p:cNvSpPr/>
          <p:nvPr/>
        </p:nvSpPr>
        <p:spPr>
          <a:xfrm>
            <a:off x="1305946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77"/>
          <p:cNvSpPr/>
          <p:nvPr/>
        </p:nvSpPr>
        <p:spPr>
          <a:xfrm>
            <a:off x="4989051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寵物餐廳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77"/>
          <p:cNvSpPr/>
          <p:nvPr/>
        </p:nvSpPr>
        <p:spPr>
          <a:xfrm>
            <a:off x="8649856" y="5911434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個人餐廳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57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40" y="1342882"/>
            <a:ext cx="2917277" cy="518627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2" y="1342882"/>
            <a:ext cx="2939486" cy="52257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07361" y="108634"/>
            <a:ext cx="6792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朋友聚餐、穆斯林餐廳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792357" y="5476502"/>
            <a:ext cx="126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去資料庫提出要求撈資料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77"/>
          <p:cNvSpPr/>
          <p:nvPr/>
        </p:nvSpPr>
        <p:spPr>
          <a:xfrm>
            <a:off x="1305946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朋友聚餐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77"/>
          <p:cNvSpPr/>
          <p:nvPr/>
        </p:nvSpPr>
        <p:spPr>
          <a:xfrm>
            <a:off x="4989051" y="5911435"/>
            <a:ext cx="2228864" cy="808551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穆斯林餐廳</a:t>
            </a:r>
            <a:endParaRPr lang="en-US" altLang="zh-TW" sz="1600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類</a:t>
            </a:r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別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77"/>
          <p:cNvSpPr/>
          <p:nvPr/>
        </p:nvSpPr>
        <p:spPr>
          <a:xfrm>
            <a:off x="8550430" y="1430648"/>
            <a:ext cx="2503784" cy="1974244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共五種類別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:</a:t>
            </a: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親子、寵物、個人、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朋友、穆斯林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80" y="3910076"/>
            <a:ext cx="3364426" cy="26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4" grpId="0"/>
          <p:bldP spid="20" grpId="0" animBg="1"/>
          <p:bldP spid="21" grpId="0" animBg="1"/>
          <p:bldP spid="2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網站相關連結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6" y="1119497"/>
            <a:ext cx="3056750" cy="543422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4617" y="2290273"/>
            <a:ext cx="3056750" cy="7178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4002461" y="2495371"/>
            <a:ext cx="1751888" cy="30764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43" y="1119497"/>
            <a:ext cx="3021195" cy="5371012"/>
          </a:xfrm>
          <a:prstGeom prst="rect">
            <a:avLst/>
          </a:prstGeom>
        </p:spPr>
      </p:pic>
      <p:sp>
        <p:nvSpPr>
          <p:cNvPr id="18" name="圆角矩形 77"/>
          <p:cNvSpPr/>
          <p:nvPr/>
        </p:nvSpPr>
        <p:spPr>
          <a:xfrm>
            <a:off x="8255236" y="3486683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點清單可以連結到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粉絲團或是官</a:t>
            </a:r>
            <a:r>
              <a:rPr lang="zh-TW" altLang="en-US" sz="2000" b="1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網</a:t>
            </a:r>
            <a:endParaRPr lang="zh-CN" altLang="en-US" sz="2000" b="1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60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0"/>
            <a:ext cx="3124200" cy="68580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44134" y="26506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细黑_GBK_M" panose="02010600010101010101" pitchFamily="2" charset="2"/>
              </a:rPr>
              <a:t>目</a:t>
            </a:r>
            <a:r>
              <a:rPr lang="zh-TW" altLang="en-US" sz="54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细黑_GBK_M" panose="02010600010101010101" pitchFamily="2" charset="2"/>
              </a:rPr>
              <a:t>錄</a:t>
            </a:r>
            <a:endParaRPr lang="zh-CN" altLang="en-US" sz="54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  <a:cs typeface="方正兰亭细黑_GBK_M" panose="02010600010101010101" pitchFamily="2" charset="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1175" y="3482975"/>
            <a:ext cx="20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CONTENTS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878615" y="1306286"/>
            <a:ext cx="555240" cy="585978"/>
            <a:chOff x="4878615" y="1306286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圆角矩形 34"/>
            <p:cNvSpPr/>
            <p:nvPr/>
          </p:nvSpPr>
          <p:spPr>
            <a:xfrm>
              <a:off x="4878615" y="1306286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920727" y="1307489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8615" y="2271997"/>
            <a:ext cx="555240" cy="585978"/>
            <a:chOff x="4878615" y="2271997"/>
            <a:chExt cx="555240" cy="585978"/>
          </a:xfrm>
        </p:grpSpPr>
        <p:sp>
          <p:nvSpPr>
            <p:cNvPr id="38" name="圆角矩形 37"/>
            <p:cNvSpPr/>
            <p:nvPr/>
          </p:nvSpPr>
          <p:spPr>
            <a:xfrm>
              <a:off x="4878615" y="2271997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920727" y="2273200"/>
              <a:ext cx="450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78615" y="3237708"/>
            <a:ext cx="555240" cy="585978"/>
            <a:chOff x="4878615" y="3237708"/>
            <a:chExt cx="555240" cy="585978"/>
          </a:xfrm>
        </p:grpSpPr>
        <p:sp>
          <p:nvSpPr>
            <p:cNvPr id="41" name="圆角矩形 40"/>
            <p:cNvSpPr/>
            <p:nvPr/>
          </p:nvSpPr>
          <p:spPr>
            <a:xfrm>
              <a:off x="4878615" y="3237708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920727" y="3238911"/>
              <a:ext cx="4523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78615" y="4203420"/>
            <a:ext cx="555240" cy="585978"/>
            <a:chOff x="4878615" y="4203420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圆角矩形 43"/>
            <p:cNvSpPr/>
            <p:nvPr/>
          </p:nvSpPr>
          <p:spPr>
            <a:xfrm>
              <a:off x="4878615" y="4203420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20727" y="4204623"/>
              <a:ext cx="457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78615" y="5169132"/>
            <a:ext cx="555240" cy="585978"/>
            <a:chOff x="4878615" y="5169132"/>
            <a:chExt cx="555240" cy="585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圆角矩形 46"/>
            <p:cNvSpPr/>
            <p:nvPr/>
          </p:nvSpPr>
          <p:spPr>
            <a:xfrm>
              <a:off x="4878615" y="5169132"/>
              <a:ext cx="555240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20727" y="5170335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889238" y="1306286"/>
            <a:ext cx="4379618" cy="551543"/>
            <a:chOff x="5889238" y="1306286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圆角矩形 49"/>
            <p:cNvSpPr/>
            <p:nvPr/>
          </p:nvSpPr>
          <p:spPr>
            <a:xfrm>
              <a:off x="5889238" y="1306286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63275" y="137241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TW" altLang="en-US" sz="2400" dirty="0" smtClean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產品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簡介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89238" y="2271997"/>
            <a:ext cx="4379618" cy="551543"/>
            <a:chOff x="5889238" y="2271997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圆角矩形 52"/>
            <p:cNvSpPr/>
            <p:nvPr/>
          </p:nvSpPr>
          <p:spPr>
            <a:xfrm>
              <a:off x="5889238" y="2271997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63275" y="2334754"/>
              <a:ext cx="2624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解決的問題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(what)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889238" y="3237708"/>
            <a:ext cx="4379618" cy="551543"/>
            <a:chOff x="5889238" y="3237708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圆角矩形 55"/>
            <p:cNvSpPr/>
            <p:nvPr/>
          </p:nvSpPr>
          <p:spPr>
            <a:xfrm>
              <a:off x="5889238" y="3237708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45641" y="3275483"/>
              <a:ext cx="25170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創新與差異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(why)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889238" y="4203420"/>
            <a:ext cx="4379618" cy="551543"/>
            <a:chOff x="5889238" y="4203420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圆角矩形 58"/>
            <p:cNvSpPr/>
            <p:nvPr/>
          </p:nvSpPr>
          <p:spPr>
            <a:xfrm>
              <a:off x="5889238" y="4203420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663275" y="4248358"/>
              <a:ext cx="2178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可用性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</a:t>
              </a:r>
              <a:r>
                <a:rPr lang="en-US" altLang="zh-TW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Demo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889238" y="5169132"/>
            <a:ext cx="4379618" cy="551543"/>
            <a:chOff x="5889238" y="5169132"/>
            <a:chExt cx="4379618" cy="551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圆角矩形 61"/>
            <p:cNvSpPr/>
            <p:nvPr/>
          </p:nvSpPr>
          <p:spPr>
            <a:xfrm>
              <a:off x="5889238" y="5169132"/>
              <a:ext cx="4379618" cy="551543"/>
            </a:xfrm>
            <a:prstGeom prst="round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矩形 62"/>
            <p:cNvSpPr/>
            <p:nvPr/>
          </p:nvSpPr>
          <p:spPr>
            <a:xfrm>
              <a:off x="6663275" y="5214070"/>
              <a:ext cx="2486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永續性 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(</a:t>
              </a:r>
              <a:r>
                <a:rPr lang="en-US" altLang="zh-TW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Business</a:t>
              </a:r>
              <a:r>
                <a:rPr lang="en-US" altLang="zh-CN" sz="2400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)</a:t>
              </a:r>
              <a:endParaRPr lang="zh-CN" altLang="en-US" sz="24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71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4000" fill="hold" grpId="0" nodeType="click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4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/>
          <p:bldP spid="3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6" y="1119497"/>
            <a:ext cx="3056750" cy="543422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061123" y="2356965"/>
            <a:ext cx="895499" cy="45460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703106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365938" y="3578695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</a:t>
            </a:r>
            <a:r>
              <a:rPr lang="en-US" altLang="zh-TW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map</a:t>
            </a:r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可以標示出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餐廳地點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00" y="111949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9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8" y="1426464"/>
            <a:ext cx="2741183" cy="4873217"/>
          </a:xfrm>
          <a:prstGeom prst="rect">
            <a:avLst/>
          </a:prstGeom>
        </p:spPr>
      </p:pic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9" y="1405645"/>
            <a:ext cx="2752895" cy="48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25" y="1371328"/>
            <a:ext cx="2752895" cy="4894036"/>
          </a:xfrm>
          <a:prstGeom prst="rect">
            <a:avLst/>
          </a:prstGeom>
        </p:spPr>
      </p:pic>
      <p:pic>
        <p:nvPicPr>
          <p:cNvPr id="2050" name="Picture 2" descr="https://scontent.ftpe7-3.fna.fbcdn.net/v/t1.15752-9/34583771_2014517721954685_5832219864575508480_n.png?_nc_fx=ftpe7-3&amp;_nc_cat=0&amp;oh=b1b4afa2843ffa222fae9fd9d5aa0cda&amp;oe=5BB0704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818" y="1371328"/>
            <a:ext cx="2752894" cy="48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4123060" y="3328416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301929" y="3261360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9" idx="2"/>
          </p:cNvCxnSpPr>
          <p:nvPr/>
        </p:nvCxnSpPr>
        <p:spPr>
          <a:xfrm>
            <a:off x="6096000" y="863600"/>
            <a:ext cx="0" cy="6122416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77"/>
          <p:cNvSpPr/>
          <p:nvPr/>
        </p:nvSpPr>
        <p:spPr>
          <a:xfrm>
            <a:off x="4244610" y="5317502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71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1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content.ftpe7-4.fna.fbcdn.net/v/t1.15752-9/34388190_2014517781954679_864114288577478656_n.png?_nc_fx=ftpe7-3&amp;_nc_cat=0&amp;oh=9524249b3b9c6daa578842f7a8b77e18&amp;oe=5B7C88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818" y="1405645"/>
            <a:ext cx="2752894" cy="48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.ftpe7-1.fna.fbcdn.net/v/t1.15752-9/34441206_2014517748621349_1108529405535191040_n.png?_nc_fx=ftpe7-3&amp;_nc_cat=0&amp;oh=513a8778740465e8c6983dff37f56cbe&amp;oe=5B7757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58" y="1430900"/>
            <a:ext cx="2685876" cy="47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25" y="1405645"/>
            <a:ext cx="2733592" cy="485971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3" y="1426464"/>
            <a:ext cx="2784874" cy="49508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4123060" y="3328416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0311356" y="3309248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9" idx="2"/>
          </p:cNvCxnSpPr>
          <p:nvPr/>
        </p:nvCxnSpPr>
        <p:spPr>
          <a:xfrm>
            <a:off x="6096000" y="863600"/>
            <a:ext cx="0" cy="6122416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77"/>
          <p:cNvSpPr/>
          <p:nvPr/>
        </p:nvSpPr>
        <p:spPr>
          <a:xfrm>
            <a:off x="4244610" y="5317502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72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4.fna.fbcdn.net/v/t1.15752-9/34448068_2014517835288007_5581114910852513792_n.png?_nc_fx=ftpe7-3&amp;_nc_cat=0&amp;oh=2044ad43edc8d41f08e224d47c9c47e5&amp;oe=5B8564F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79" y="1405645"/>
            <a:ext cx="2733592" cy="48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45" y="1405645"/>
            <a:ext cx="2796585" cy="49717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77"/>
          <p:cNvSpPr/>
          <p:nvPr/>
        </p:nvSpPr>
        <p:spPr>
          <a:xfrm>
            <a:off x="7956430" y="5189486"/>
            <a:ext cx="3691783" cy="1187865"/>
          </a:xfrm>
          <a:prstGeom prst="roundRect">
            <a:avLst>
              <a:gd name="adj" fmla="val 23715"/>
            </a:avLst>
          </a:prstGeom>
          <a:solidFill>
            <a:schemeClr val="accent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不同類別對應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不同顏色的標記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591839" y="3346704"/>
            <a:ext cx="804672" cy="8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5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17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15500" y="2356965"/>
            <a:ext cx="154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利用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XAMPP</a:t>
            </a:r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架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server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904274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460462" y="3606127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點標記點可以顯示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目前的天氣狀況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1026" name="Picture 2" descr="https://scontent.ftpe7-3.fna.fbcdn.net/v/t1.15752-9/34561815_2014517705288020_4386225227802083328_n.png?_nc_fx=ftpe7-3&amp;_nc_cat=0&amp;oh=448b0b76d8cc9dc52c5a9e26ed98fe7a&amp;oe=5B833D1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content.ftpe7-1.fna.fbcdn.net/v/t1.15752-9/34582120_2014525628620561_5708479494545735680_n.png?_nc_fx=ftpe7-3&amp;_nc_cat=0&amp;oh=0d31090741e58b75e06e583ba1c478e9&amp;oe=5B78E7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6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1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79" grpId="0"/>
          <p:bldP spid="2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scontent.ftpe7-1.fna.fbcdn.net/v/t1.15752-9/34506523_2014526058620518_5900379612583559168_n.png?_nc_fx=ftpe7-3&amp;_nc_cat=0&amp;oh=c8147ad453b67fc0e3381f255e77d7dd&amp;oe=5BB8F19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34" y="1073774"/>
            <a:ext cx="3121294" cy="55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scontent.ftpe7-2.fna.fbcdn.net/v/t1.15752-9/34687289_2014526148620509_23791752292859904_n.png?_nc_fx=ftpe7-3&amp;_nc_cat=0&amp;oh=9e48d065c3139cc2b8ff52fd9859b5a6&amp;oe=5B7857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" y="1073775"/>
            <a:ext cx="3056750" cy="54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4087582" y="2811566"/>
            <a:ext cx="3904274" cy="3999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圆角矩形 77"/>
          <p:cNvSpPr/>
          <p:nvPr/>
        </p:nvSpPr>
        <p:spPr>
          <a:xfrm>
            <a:off x="4460462" y="3606127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點標記點可以顯示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目前的天氣狀況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40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tpe7-4.fna.fbcdn.net/v/t1.15752-9/34539910_2014529755286815_2083136542460608512_n.png?_nc_fx=ftpe7-3&amp;_nc_cat=0&amp;oh=46768c41cf27a7d5d29507a5284b8a8a&amp;oe=5BC4E7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7" y="1044239"/>
            <a:ext cx="3045465" cy="54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15386" y="89343"/>
            <a:ext cx="494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選擇類別</a:t>
            </a:r>
            <a:r>
              <a:rPr lang="en-US" altLang="zh-TW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-</a:t>
            </a:r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地圖相關連結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127220" y="5572881"/>
            <a:ext cx="1350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連接</a:t>
            </a:r>
            <a:r>
              <a:rPr lang="en-US" altLang="zh-TW" sz="1600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PHP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45" y="1044239"/>
            <a:ext cx="3043851" cy="5411291"/>
          </a:xfrm>
          <a:prstGeom prst="rect">
            <a:avLst/>
          </a:prstGeom>
        </p:spPr>
      </p:pic>
      <p:sp>
        <p:nvSpPr>
          <p:cNvPr id="24" name="圆角矩形 77"/>
          <p:cNvSpPr/>
          <p:nvPr/>
        </p:nvSpPr>
        <p:spPr>
          <a:xfrm>
            <a:off x="2261967" y="1365653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搜尋餐廳附近的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加油站或其他物件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9" y="1044239"/>
            <a:ext cx="3036100" cy="5397511"/>
          </a:xfrm>
          <a:prstGeom prst="rect">
            <a:avLst/>
          </a:prstGeom>
        </p:spPr>
      </p:pic>
      <p:sp>
        <p:nvSpPr>
          <p:cNvPr id="12" name="圆角矩形 77"/>
          <p:cNvSpPr/>
          <p:nvPr/>
        </p:nvSpPr>
        <p:spPr>
          <a:xfrm>
            <a:off x="8955184" y="4151120"/>
            <a:ext cx="3044480" cy="991312"/>
          </a:xfrm>
          <a:prstGeom prst="roundRect">
            <a:avLst>
              <a:gd name="adj" fmla="val 23715"/>
            </a:avLst>
          </a:prstGeom>
          <a:solidFill>
            <a:schemeClr val="accent2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從目前位置規劃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TW" altLang="en-US" sz="2000" b="1" spc="300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到餐廳的路線</a:t>
            </a:r>
            <a:endParaRPr lang="en-US" altLang="zh-TW" sz="2000" b="1" spc="300" dirty="0" smtClean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717523" y="5845778"/>
            <a:ext cx="624290" cy="6353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93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4" grpId="0"/>
          <p:bldP spid="24" grpId="0" animBg="1"/>
          <p:bldP spid="12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949" y="-226237"/>
            <a:ext cx="14850964" cy="834532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840595" y="-14454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7060" y="148357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永續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5232" y="2191456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(Business)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57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20703 -0.1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18673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未來展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望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954658" y="4841680"/>
            <a:ext cx="900015" cy="9000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2" y="4483100"/>
            <a:ext cx="1938542" cy="170180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2435572" y="3378105"/>
            <a:ext cx="2517427" cy="2209989"/>
            <a:chOff x="2854673" y="3341590"/>
            <a:chExt cx="1938542" cy="1701800"/>
          </a:xfrm>
        </p:grpSpPr>
        <p:sp>
          <p:nvSpPr>
            <p:cNvPr id="59" name="椭圆 58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 rot="440167">
            <a:off x="4020299" y="2738920"/>
            <a:ext cx="2157294" cy="1893837"/>
            <a:chOff x="2854673" y="3341590"/>
            <a:chExt cx="1938542" cy="1701800"/>
          </a:xfrm>
        </p:grpSpPr>
        <p:sp>
          <p:nvSpPr>
            <p:cNvPr id="62" name="椭圆 61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 rot="440167">
            <a:off x="4698465" y="1570283"/>
            <a:ext cx="1797186" cy="1577707"/>
            <a:chOff x="2854673" y="3341590"/>
            <a:chExt cx="1938542" cy="1701800"/>
          </a:xfrm>
        </p:grpSpPr>
        <p:sp>
          <p:nvSpPr>
            <p:cNvPr id="65" name="椭圆 64"/>
            <p:cNvSpPr/>
            <p:nvPr/>
          </p:nvSpPr>
          <p:spPr>
            <a:xfrm>
              <a:off x="3396939" y="3700170"/>
              <a:ext cx="900015" cy="9000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673" y="3341590"/>
              <a:ext cx="1938542" cy="1701800"/>
            </a:xfrm>
            <a:prstGeom prst="rect">
              <a:avLst/>
            </a:prstGeom>
          </p:spPr>
        </p:pic>
      </p:grpSp>
      <p:cxnSp>
        <p:nvCxnSpPr>
          <p:cNvPr id="67" name="肘形连接符 66"/>
          <p:cNvCxnSpPr/>
          <p:nvPr/>
        </p:nvCxnSpPr>
        <p:spPr>
          <a:xfrm>
            <a:off x="3139769" y="5741695"/>
            <a:ext cx="5293031" cy="44320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/>
          <p:nvPr/>
        </p:nvCxnSpPr>
        <p:spPr>
          <a:xfrm>
            <a:off x="4569712" y="4763939"/>
            <a:ext cx="3863088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/>
        </p:nvCxnSpPr>
        <p:spPr>
          <a:xfrm>
            <a:off x="5976179" y="3732463"/>
            <a:ext cx="2456621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/>
          <p:nvPr/>
        </p:nvCxnSpPr>
        <p:spPr>
          <a:xfrm>
            <a:off x="6325056" y="2359136"/>
            <a:ext cx="2107744" cy="41267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073"/>
          <p:cNvSpPr txBox="1"/>
          <p:nvPr/>
        </p:nvSpPr>
        <p:spPr>
          <a:xfrm>
            <a:off x="8468180" y="2621338"/>
            <a:ext cx="258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根據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user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常點擊的地點做推薦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468180" y="230335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餐廳和行程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3" name="TextBox 3073"/>
          <p:cNvSpPr txBox="1"/>
          <p:nvPr/>
        </p:nvSpPr>
        <p:spPr>
          <a:xfrm>
            <a:off x="8468180" y="3992472"/>
            <a:ext cx="258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結合更多的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open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</a:t>
            </a: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來分群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468180" y="367448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更精細的分群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468180" y="4953133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共同規劃行程</a:t>
            </a:r>
            <a:r>
              <a:rPr lang="zh-TW" altLang="en-US" sz="1600" b="1" dirty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表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468180" y="598507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旅遊行程表</a:t>
            </a:r>
            <a:endParaRPr lang="zh-CN" altLang="en-US" sz="1600" b="1" dirty="0">
              <a:solidFill>
                <a:srgbClr val="0070C0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2" y="1309262"/>
            <a:ext cx="2822516" cy="38673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4794788" y="3293309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更多分群</a:t>
            </a:r>
            <a:endParaRPr lang="zh-CN" altLang="en-US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22571" y="4055023"/>
            <a:ext cx="84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共同規劃</a:t>
            </a:r>
            <a:endParaRPr lang="en-US" altLang="zh-CN" sz="24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65448" y="4965004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行程</a:t>
            </a:r>
            <a:r>
              <a:rPr lang="zh-TW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表</a:t>
            </a:r>
            <a:endParaRPr lang="en-US" altLang="zh-CN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286612" y="1977789"/>
            <a:ext cx="7020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智慧推薦</a:t>
            </a:r>
            <a:endParaRPr lang="zh-CN" altLang="en-US" sz="20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22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3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3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3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3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6" grpId="0"/>
      <p:bldP spid="78" grpId="0"/>
      <p:bldP spid="80" grpId="0"/>
      <p:bldP spid="81" grpId="0"/>
      <p:bldP spid="82" grpId="0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618673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工作分配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3984345" y="4245097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2" name="六边形 31"/>
          <p:cNvSpPr/>
          <p:nvPr/>
        </p:nvSpPr>
        <p:spPr>
          <a:xfrm>
            <a:off x="2032000" y="3187411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任意多边形 32"/>
          <p:cNvSpPr/>
          <p:nvPr/>
        </p:nvSpPr>
        <p:spPr>
          <a:xfrm>
            <a:off x="5930188" y="3164000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4" name="六边形 33"/>
          <p:cNvSpPr/>
          <p:nvPr/>
        </p:nvSpPr>
        <p:spPr>
          <a:xfrm>
            <a:off x="7876032" y="4245097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任意多边形 34"/>
          <p:cNvSpPr/>
          <p:nvPr/>
        </p:nvSpPr>
        <p:spPr>
          <a:xfrm>
            <a:off x="3984345" y="2087585"/>
            <a:ext cx="2283968" cy="1969178"/>
          </a:xfrm>
          <a:custGeom>
            <a:avLst/>
            <a:gdLst>
              <a:gd name="connsiteX0" fmla="*/ 0 w 2283968"/>
              <a:gd name="connsiteY0" fmla="*/ 984589 h 1969178"/>
              <a:gd name="connsiteX1" fmla="*/ 492295 w 2283968"/>
              <a:gd name="connsiteY1" fmla="*/ 0 h 1969178"/>
              <a:gd name="connsiteX2" fmla="*/ 1791674 w 2283968"/>
              <a:gd name="connsiteY2" fmla="*/ 0 h 1969178"/>
              <a:gd name="connsiteX3" fmla="*/ 2283968 w 2283968"/>
              <a:gd name="connsiteY3" fmla="*/ 984589 h 1969178"/>
              <a:gd name="connsiteX4" fmla="*/ 1791674 w 2283968"/>
              <a:gd name="connsiteY4" fmla="*/ 1969178 h 1969178"/>
              <a:gd name="connsiteX5" fmla="*/ 492295 w 2283968"/>
              <a:gd name="connsiteY5" fmla="*/ 1969178 h 1969178"/>
              <a:gd name="connsiteX6" fmla="*/ 0 w 2283968"/>
              <a:gd name="connsiteY6" fmla="*/ 984589 h 196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3968" h="1969178">
                <a:moveTo>
                  <a:pt x="0" y="984589"/>
                </a:moveTo>
                <a:lnTo>
                  <a:pt x="492295" y="0"/>
                </a:lnTo>
                <a:lnTo>
                  <a:pt x="1791674" y="0"/>
                </a:lnTo>
                <a:lnTo>
                  <a:pt x="2283968" y="984589"/>
                </a:lnTo>
                <a:lnTo>
                  <a:pt x="1791674" y="1969178"/>
                </a:lnTo>
                <a:lnTo>
                  <a:pt x="492295" y="1969178"/>
                </a:lnTo>
                <a:lnTo>
                  <a:pt x="0" y="984589"/>
                </a:lnTo>
                <a:close/>
              </a:path>
            </a:pathLst>
          </a:custGeom>
          <a:solidFill>
            <a:srgbClr val="E9716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4429" tIns="372889" rIns="354429" bIns="372889" numCol="1" spcCol="1270" anchor="ctr" anchorCtr="0">
            <a:no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300" kern="1200"/>
          </a:p>
        </p:txBody>
      </p:sp>
      <p:sp>
        <p:nvSpPr>
          <p:cNvPr id="36" name="六边形 35"/>
          <p:cNvSpPr/>
          <p:nvPr/>
        </p:nvSpPr>
        <p:spPr>
          <a:xfrm>
            <a:off x="5930188" y="1011690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 cstate="print"/>
            <a:stretch>
              <a:fillRect/>
            </a:stretch>
          </a:blip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矩形 36"/>
          <p:cNvSpPr/>
          <p:nvPr/>
        </p:nvSpPr>
        <p:spPr>
          <a:xfrm>
            <a:off x="4358713" y="278621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陳昱文</a:t>
            </a:r>
          </a:p>
        </p:txBody>
      </p:sp>
      <p:sp>
        <p:nvSpPr>
          <p:cNvPr id="38" name="矩形 37"/>
          <p:cNvSpPr/>
          <p:nvPr/>
        </p:nvSpPr>
        <p:spPr>
          <a:xfrm>
            <a:off x="6306372" y="376386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馮翊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婷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52083" y="490652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晉萱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241676" y="3209870"/>
            <a:ext cx="24080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Google Map</a:t>
            </a:r>
            <a:r>
              <a:rPr lang="zh-CN" altLang="en-US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設定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結合</a:t>
            </a:r>
            <a:r>
              <a:rPr lang="en-US" altLang="zh-CN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open data</a:t>
            </a:r>
            <a:r>
              <a:rPr lang="zh-CN" altLang="en-US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天氣</a:t>
            </a:r>
            <a:endParaRPr lang="en-US" altLang="zh-CN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撰寫</a:t>
            </a:r>
            <a:r>
              <a:rPr lang="en-US" altLang="zh-TW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PPT</a:t>
            </a:r>
            <a:endParaRPr lang="zh-CN" altLang="en-US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endParaRPr lang="zh-CN" altLang="en-US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43" name="TextBox 3073"/>
          <p:cNvSpPr txBox="1"/>
          <p:nvPr/>
        </p:nvSpPr>
        <p:spPr>
          <a:xfrm>
            <a:off x="2032000" y="1770552"/>
            <a:ext cx="2277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會員</a:t>
            </a:r>
            <a:r>
              <a:rPr lang="zh-TW" altLang="en-US" dirty="0" smtClean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登入</a:t>
            </a:r>
            <a:endParaRPr lang="en-US" altLang="zh-TW" dirty="0" smtClean="0">
              <a:solidFill>
                <a:srgbClr val="E9716F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資料庫</a:t>
            </a: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相關架設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撰寫</a:t>
            </a:r>
            <a:r>
              <a:rPr lang="en-US" altLang="zh-TW" dirty="0">
                <a:solidFill>
                  <a:srgbClr val="E9716F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PPT</a:t>
            </a:r>
          </a:p>
        </p:txBody>
      </p:sp>
      <p:sp>
        <p:nvSpPr>
          <p:cNvPr id="44" name="矩形 43"/>
          <p:cNvSpPr/>
          <p:nvPr/>
        </p:nvSpPr>
        <p:spPr>
          <a:xfrm>
            <a:off x="6160326" y="5419131"/>
            <a:ext cx="1858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15B59A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分群相關程式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15B59A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整合程式</a:t>
            </a:r>
          </a:p>
          <a:p>
            <a:endParaRPr lang="zh-CN" altLang="en-US" dirty="0">
              <a:solidFill>
                <a:srgbClr val="15B59A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40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/>
      <p:bldP spid="38" grpId="0"/>
      <p:bldP spid="39" grpId="0"/>
      <p:bldP spid="40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4196020" y="2019300"/>
            <a:ext cx="3806056" cy="232410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980796" y="3181350"/>
            <a:ext cx="2236510" cy="707886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dist"/>
            <a:r>
              <a:rPr lang="zh-TW" altLang="en-US" sz="40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產品</a:t>
            </a:r>
            <a:r>
              <a:rPr lang="zh-TW" altLang="en-US" sz="4000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簡</a:t>
            </a:r>
            <a:r>
              <a:rPr lang="zh-CN" altLang="en-US" sz="4000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endParaRPr lang="zh-CN" altLang="en-US" sz="40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191000" y="2019300"/>
            <a:ext cx="1905000" cy="23317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4196020" y="4351020"/>
            <a:ext cx="38060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6096000" y="2019300"/>
            <a:ext cx="1906076" cy="2324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508000" y="838200"/>
            <a:ext cx="5651500" cy="5651500"/>
          </a:xfrm>
          <a:prstGeom prst="ellipse">
            <a:avLst/>
          </a:prstGeom>
          <a:solidFill>
            <a:srgbClr val="2E75B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157109" y="3429000"/>
            <a:ext cx="2327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The End</a:t>
            </a:r>
            <a:endParaRPr lang="zh-CN" altLang="en-US" sz="4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0200" y="673100"/>
            <a:ext cx="5981700" cy="5981700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50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0"/>
                            </p:stCondLst>
                            <p:childTnLst>
                              <p:par>
                                <p:cTn id="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10"/>
                            </p:stCondLst>
                            <p:childTnLst>
                              <p:par>
                                <p:cTn id="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29" grpId="1" animBg="1"/>
      <p:bldP spid="29" grpId="2" animBg="1"/>
      <p:bldP spid="50" grpId="0" animBg="1"/>
      <p:bldP spid="50" grpId="1" animBg="1"/>
      <p:bldP spid="50" grpId="2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80338" y="1086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產品簡</a:t>
            </a:r>
            <a:r>
              <a:rPr lang="zh-CN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8194" name="Picture 2" descr="ãææ©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9" y="3751034"/>
            <a:ext cx="4004945" cy="300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ãå¤©æ°£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83" y="3003592"/>
            <a:ext cx="2249297" cy="224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561" y="887527"/>
            <a:ext cx="2359102" cy="2092137"/>
          </a:xfrm>
          <a:prstGeom prst="rect">
            <a:avLst/>
          </a:prstGeom>
        </p:spPr>
      </p:pic>
      <p:pic>
        <p:nvPicPr>
          <p:cNvPr id="8198" name="Picture 6" descr="ç¸éåç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34" y="3003592"/>
            <a:ext cx="2112137" cy="21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77"/>
          <p:cNvSpPr/>
          <p:nvPr/>
        </p:nvSpPr>
        <p:spPr>
          <a:xfrm>
            <a:off x="1729389" y="5322141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天氣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77"/>
          <p:cNvSpPr/>
          <p:nvPr/>
        </p:nvSpPr>
        <p:spPr>
          <a:xfrm>
            <a:off x="5268628" y="2923365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分群</a:t>
            </a:r>
            <a:endParaRPr lang="zh-CN" altLang="en-US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77"/>
          <p:cNvSpPr/>
          <p:nvPr/>
        </p:nvSpPr>
        <p:spPr>
          <a:xfrm>
            <a:off x="8805523" y="5206808"/>
            <a:ext cx="1545757" cy="732643"/>
          </a:xfrm>
          <a:prstGeom prst="roundRect">
            <a:avLst>
              <a:gd name="adj" fmla="val 23715"/>
            </a:avLst>
          </a:prstGeom>
          <a:solidFill>
            <a:srgbClr val="2E75B6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pc="3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文泉驿等宽微米黑" panose="020B0606030804020204" pitchFamily="34" charset="-122"/>
              </a:rPr>
              <a:t>地圖</a:t>
            </a:r>
            <a:endParaRPr lang="en-US" altLang="zh-TW" sz="1600" spc="3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59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5"/>
            <a:ext cx="12198099" cy="685457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101848" y="-1811923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80793" y="1961634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解決的問題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25948" y="2669520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(What)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9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328799" y="12429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完成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功能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10467" y="2876551"/>
            <a:ext cx="1079500" cy="1279524"/>
            <a:chOff x="6261267" y="2876551"/>
            <a:chExt cx="1079500" cy="1279524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6261267" y="2928938"/>
              <a:ext cx="1079500" cy="1227137"/>
            </a:xfrm>
            <a:custGeom>
              <a:avLst/>
              <a:gdLst>
                <a:gd name="T0" fmla="*/ 0 w 558"/>
                <a:gd name="T1" fmla="*/ 634 h 634"/>
                <a:gd name="T2" fmla="*/ 0 w 558"/>
                <a:gd name="T3" fmla="*/ 120 h 634"/>
                <a:gd name="T4" fmla="*/ 120 w 558"/>
                <a:gd name="T5" fmla="*/ 0 h 634"/>
                <a:gd name="T6" fmla="*/ 558 w 558"/>
                <a:gd name="T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634">
                  <a:moveTo>
                    <a:pt x="0" y="63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558" y="0"/>
                    <a:pt x="558" y="0"/>
                    <a:pt x="558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6604167" y="28765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53317" y="3843338"/>
            <a:ext cx="1809750" cy="1282700"/>
            <a:chOff x="6204117" y="3843338"/>
            <a:chExt cx="1809750" cy="1282700"/>
          </a:xfrm>
        </p:grpSpPr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261267" y="3900488"/>
              <a:ext cx="1752600" cy="1225550"/>
            </a:xfrm>
            <a:custGeom>
              <a:avLst/>
              <a:gdLst>
                <a:gd name="T0" fmla="*/ 0 w 905"/>
                <a:gd name="T1" fmla="*/ 633 h 633"/>
                <a:gd name="T2" fmla="*/ 0 w 905"/>
                <a:gd name="T3" fmla="*/ 120 h 633"/>
                <a:gd name="T4" fmla="*/ 120 w 905"/>
                <a:gd name="T5" fmla="*/ 0 h 633"/>
                <a:gd name="T6" fmla="*/ 905 w 905"/>
                <a:gd name="T7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633">
                  <a:moveTo>
                    <a:pt x="0" y="633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905" y="0"/>
                    <a:pt x="905" y="0"/>
                    <a:pt x="905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7067717" y="384333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6204117" y="4313238"/>
              <a:ext cx="109538" cy="107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53342" y="4624388"/>
            <a:ext cx="663575" cy="655637"/>
            <a:chOff x="6404142" y="4624388"/>
            <a:chExt cx="663575" cy="655637"/>
          </a:xfrm>
        </p:grpSpPr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6404142" y="4656138"/>
              <a:ext cx="663575" cy="623887"/>
            </a:xfrm>
            <a:custGeom>
              <a:avLst/>
              <a:gdLst>
                <a:gd name="T0" fmla="*/ 0 w 343"/>
                <a:gd name="T1" fmla="*/ 322 h 322"/>
                <a:gd name="T2" fmla="*/ 0 w 343"/>
                <a:gd name="T3" fmla="*/ 120 h 322"/>
                <a:gd name="T4" fmla="*/ 120 w 343"/>
                <a:gd name="T5" fmla="*/ 0 h 322"/>
                <a:gd name="T6" fmla="*/ 343 w 343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22">
                  <a:moveTo>
                    <a:pt x="0" y="322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343" y="0"/>
                    <a:pt x="343" y="0"/>
                    <a:pt x="343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6481929" y="462438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12029" y="1835151"/>
            <a:ext cx="109538" cy="3363912"/>
            <a:chOff x="6062829" y="1835151"/>
            <a:chExt cx="109538" cy="3363912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6118392" y="1835151"/>
              <a:ext cx="0" cy="3363912"/>
            </a:xfrm>
            <a:custGeom>
              <a:avLst/>
              <a:gdLst>
                <a:gd name="T0" fmla="*/ 2119 h 2119"/>
                <a:gd name="T1" fmla="*/ 0 h 2119"/>
                <a:gd name="T2" fmla="*/ 2119 h 21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119">
                  <a:moveTo>
                    <a:pt x="0" y="2119"/>
                  </a:moveTo>
                  <a:lnTo>
                    <a:pt x="0" y="0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31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 flipV="1">
              <a:off x="6118392" y="1835151"/>
              <a:ext cx="0" cy="3363912"/>
            </a:xfrm>
            <a:prstGeom prst="line">
              <a:avLst/>
            </a:prstGeom>
            <a:solidFill>
              <a:srgbClr val="315361"/>
            </a:solidFill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0"/>
            <p:cNvSpPr>
              <a:spLocks noChangeArrowheads="1"/>
            </p:cNvSpPr>
            <p:nvPr/>
          </p:nvSpPr>
          <p:spPr bwMode="auto">
            <a:xfrm>
              <a:off x="6062829" y="33464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6062829" y="237490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62654" y="2495551"/>
            <a:ext cx="1330326" cy="2611437"/>
            <a:chOff x="4713454" y="2495551"/>
            <a:chExt cx="1330326" cy="2611437"/>
          </a:xfrm>
        </p:grpSpPr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5934242" y="3916363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713454" y="2495551"/>
              <a:ext cx="1276350" cy="2611437"/>
              <a:chOff x="4713454" y="2495551"/>
              <a:chExt cx="1276350" cy="2611437"/>
            </a:xfrm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>
                <a:off x="4713454" y="2547938"/>
                <a:ext cx="1276350" cy="2559050"/>
              </a:xfrm>
              <a:custGeom>
                <a:avLst/>
                <a:gdLst>
                  <a:gd name="T0" fmla="*/ 659 w 659"/>
                  <a:gd name="T1" fmla="*/ 1322 h 1322"/>
                  <a:gd name="T2" fmla="*/ 659 w 659"/>
                  <a:gd name="T3" fmla="*/ 120 h 1322"/>
                  <a:gd name="T4" fmla="*/ 540 w 659"/>
                  <a:gd name="T5" fmla="*/ 0 h 1322"/>
                  <a:gd name="T6" fmla="*/ 0 w 659"/>
                  <a:gd name="T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9" h="1322">
                    <a:moveTo>
                      <a:pt x="659" y="1322"/>
                    </a:moveTo>
                    <a:cubicBezTo>
                      <a:pt x="659" y="120"/>
                      <a:pt x="659" y="120"/>
                      <a:pt x="659" y="120"/>
                    </a:cubicBezTo>
                    <a:cubicBezTo>
                      <a:pt x="659" y="54"/>
                      <a:pt x="605" y="0"/>
                      <a:pt x="54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34"/>
              <p:cNvSpPr>
                <a:spLocks noChangeArrowheads="1"/>
              </p:cNvSpPr>
              <p:nvPr/>
            </p:nvSpPr>
            <p:spPr bwMode="auto">
              <a:xfrm>
                <a:off x="5326229" y="2495551"/>
                <a:ext cx="107950" cy="1095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661067" y="3609976"/>
            <a:ext cx="1136650" cy="1589087"/>
            <a:chOff x="4711867" y="3609976"/>
            <a:chExt cx="1136650" cy="1589087"/>
          </a:xfrm>
        </p:grpSpPr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4711867" y="3663951"/>
              <a:ext cx="1136650" cy="1535112"/>
            </a:xfrm>
            <a:custGeom>
              <a:avLst/>
              <a:gdLst>
                <a:gd name="T0" fmla="*/ 587 w 587"/>
                <a:gd name="T1" fmla="*/ 792 h 792"/>
                <a:gd name="T2" fmla="*/ 587 w 587"/>
                <a:gd name="T3" fmla="*/ 120 h 792"/>
                <a:gd name="T4" fmla="*/ 467 w 587"/>
                <a:gd name="T5" fmla="*/ 0 h 792"/>
                <a:gd name="T6" fmla="*/ 0 w 587"/>
                <a:gd name="T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792">
                  <a:moveTo>
                    <a:pt x="587" y="792"/>
                  </a:moveTo>
                  <a:cubicBezTo>
                    <a:pt x="587" y="120"/>
                    <a:pt x="587" y="120"/>
                    <a:pt x="587" y="120"/>
                  </a:cubicBezTo>
                  <a:cubicBezTo>
                    <a:pt x="587" y="54"/>
                    <a:pt x="533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auto">
            <a:xfrm>
              <a:off x="5442117" y="3609976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46717" y="4284663"/>
            <a:ext cx="1701800" cy="1231900"/>
            <a:chOff x="4197517" y="4284663"/>
            <a:chExt cx="1701800" cy="1231900"/>
          </a:xfrm>
        </p:grpSpPr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4197517" y="4340226"/>
              <a:ext cx="1651000" cy="1176337"/>
            </a:xfrm>
            <a:custGeom>
              <a:avLst/>
              <a:gdLst>
                <a:gd name="T0" fmla="*/ 853 w 853"/>
                <a:gd name="T1" fmla="*/ 607 h 607"/>
                <a:gd name="T2" fmla="*/ 853 w 853"/>
                <a:gd name="T3" fmla="*/ 120 h 607"/>
                <a:gd name="T4" fmla="*/ 733 w 853"/>
                <a:gd name="T5" fmla="*/ 0 h 607"/>
                <a:gd name="T6" fmla="*/ 0 w 853"/>
                <a:gd name="T7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607">
                  <a:moveTo>
                    <a:pt x="853" y="607"/>
                  </a:moveTo>
                  <a:cubicBezTo>
                    <a:pt x="853" y="120"/>
                    <a:pt x="853" y="120"/>
                    <a:pt x="853" y="120"/>
                  </a:cubicBezTo>
                  <a:cubicBezTo>
                    <a:pt x="853" y="54"/>
                    <a:pt x="799" y="0"/>
                    <a:pt x="73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36"/>
            <p:cNvSpPr>
              <a:spLocks noChangeArrowheads="1"/>
            </p:cNvSpPr>
            <p:nvPr/>
          </p:nvSpPr>
          <p:spPr bwMode="auto">
            <a:xfrm>
              <a:off x="4826167" y="4284663"/>
              <a:ext cx="107950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5788192" y="4718051"/>
              <a:ext cx="111125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13404" y="2241551"/>
            <a:ext cx="619125" cy="619125"/>
            <a:chOff x="4364204" y="2241551"/>
            <a:chExt cx="619125" cy="619125"/>
          </a:xfrm>
        </p:grpSpPr>
        <p:sp>
          <p:nvSpPr>
            <p:cNvPr id="53" name="Oval 24"/>
            <p:cNvSpPr>
              <a:spLocks noChangeArrowheads="1"/>
            </p:cNvSpPr>
            <p:nvPr/>
          </p:nvSpPr>
          <p:spPr bwMode="auto">
            <a:xfrm>
              <a:off x="4364204" y="2241551"/>
              <a:ext cx="619125" cy="619125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534067" y="2403476"/>
              <a:ext cx="285750" cy="287337"/>
              <a:chOff x="4534067" y="2403476"/>
              <a:chExt cx="285750" cy="287337"/>
            </a:xfrm>
            <a:solidFill>
              <a:schemeClr val="bg1"/>
            </a:solidFill>
          </p:grpSpPr>
          <p:sp>
            <p:nvSpPr>
              <p:cNvPr id="55" name="Freeform 38"/>
              <p:cNvSpPr>
                <a:spLocks noEditPoints="1"/>
              </p:cNvSpPr>
              <p:nvPr/>
            </p:nvSpPr>
            <p:spPr bwMode="auto">
              <a:xfrm>
                <a:off x="4534067" y="2403476"/>
                <a:ext cx="285750" cy="287337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9 w 148"/>
                  <a:gd name="T11" fmla="*/ 138 h 148"/>
                  <a:gd name="T12" fmla="*/ 77 w 148"/>
                  <a:gd name="T13" fmla="*/ 128 h 148"/>
                  <a:gd name="T14" fmla="*/ 74 w 148"/>
                  <a:gd name="T15" fmla="*/ 116 h 148"/>
                  <a:gd name="T16" fmla="*/ 71 w 148"/>
                  <a:gd name="T17" fmla="*/ 128 h 148"/>
                  <a:gd name="T18" fmla="*/ 69 w 148"/>
                  <a:gd name="T19" fmla="*/ 138 h 148"/>
                  <a:gd name="T20" fmla="*/ 9 w 148"/>
                  <a:gd name="T21" fmla="*/ 79 h 148"/>
                  <a:gd name="T22" fmla="*/ 20 w 148"/>
                  <a:gd name="T23" fmla="*/ 76 h 148"/>
                  <a:gd name="T24" fmla="*/ 32 w 148"/>
                  <a:gd name="T25" fmla="*/ 74 h 148"/>
                  <a:gd name="T26" fmla="*/ 20 w 148"/>
                  <a:gd name="T27" fmla="*/ 71 h 148"/>
                  <a:gd name="T28" fmla="*/ 9 w 148"/>
                  <a:gd name="T29" fmla="*/ 68 h 148"/>
                  <a:gd name="T30" fmla="*/ 69 w 148"/>
                  <a:gd name="T31" fmla="*/ 9 h 148"/>
                  <a:gd name="T32" fmla="*/ 71 w 148"/>
                  <a:gd name="T33" fmla="*/ 19 h 148"/>
                  <a:gd name="T34" fmla="*/ 74 w 148"/>
                  <a:gd name="T35" fmla="*/ 32 h 148"/>
                  <a:gd name="T36" fmla="*/ 77 w 148"/>
                  <a:gd name="T37" fmla="*/ 19 h 148"/>
                  <a:gd name="T38" fmla="*/ 79 w 148"/>
                  <a:gd name="T39" fmla="*/ 9 h 148"/>
                  <a:gd name="T40" fmla="*/ 139 w 148"/>
                  <a:gd name="T41" fmla="*/ 69 h 148"/>
                  <a:gd name="T42" fmla="*/ 128 w 148"/>
                  <a:gd name="T43" fmla="*/ 71 h 148"/>
                  <a:gd name="T44" fmla="*/ 116 w 148"/>
                  <a:gd name="T45" fmla="*/ 74 h 148"/>
                  <a:gd name="T46" fmla="*/ 128 w 148"/>
                  <a:gd name="T47" fmla="*/ 76 h 148"/>
                  <a:gd name="T48" fmla="*/ 139 w 148"/>
                  <a:gd name="T49" fmla="*/ 79 h 148"/>
                  <a:gd name="T50" fmla="*/ 79 w 148"/>
                  <a:gd name="T51" fmla="*/ 13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9" y="138"/>
                    </a:moveTo>
                    <a:cubicBezTo>
                      <a:pt x="77" y="128"/>
                      <a:pt x="77" y="128"/>
                      <a:pt x="77" y="12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37" y="136"/>
                      <a:pt x="12" y="110"/>
                      <a:pt x="9" y="79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2" y="37"/>
                      <a:pt x="37" y="12"/>
                      <a:pt x="69" y="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111" y="12"/>
                      <a:pt x="136" y="37"/>
                      <a:pt x="139" y="69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28" y="76"/>
                      <a:pt x="128" y="76"/>
                      <a:pt x="128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6" y="111"/>
                      <a:pt x="111" y="136"/>
                      <a:pt x="7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auto">
              <a:xfrm>
                <a:off x="4607092" y="2482851"/>
                <a:ext cx="155575" cy="93662"/>
              </a:xfrm>
              <a:custGeom>
                <a:avLst/>
                <a:gdLst>
                  <a:gd name="T0" fmla="*/ 0 w 98"/>
                  <a:gd name="T1" fmla="*/ 20 h 59"/>
                  <a:gd name="T2" fmla="*/ 40 w 98"/>
                  <a:gd name="T3" fmla="*/ 59 h 59"/>
                  <a:gd name="T4" fmla="*/ 98 w 98"/>
                  <a:gd name="T5" fmla="*/ 0 h 59"/>
                  <a:gd name="T6" fmla="*/ 42 w 98"/>
                  <a:gd name="T7" fmla="*/ 43 h 59"/>
                  <a:gd name="T8" fmla="*/ 0 w 98"/>
                  <a:gd name="T9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9">
                    <a:moveTo>
                      <a:pt x="0" y="20"/>
                    </a:moveTo>
                    <a:lnTo>
                      <a:pt x="40" y="59"/>
                    </a:lnTo>
                    <a:lnTo>
                      <a:pt x="98" y="0"/>
                    </a:lnTo>
                    <a:lnTo>
                      <a:pt x="42" y="43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3745079" y="4040188"/>
            <a:ext cx="622300" cy="619125"/>
            <a:chOff x="3795879" y="4040188"/>
            <a:chExt cx="622300" cy="619125"/>
          </a:xfrm>
        </p:grpSpPr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3795879" y="4040188"/>
              <a:ext cx="622300" cy="619125"/>
            </a:xfrm>
            <a:prstGeom prst="ellipse">
              <a:avLst/>
            </a:prstGeom>
            <a:solidFill>
              <a:srgbClr val="E9716F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4021304" y="4189413"/>
              <a:ext cx="171450" cy="341312"/>
            </a:xfrm>
            <a:custGeom>
              <a:avLst/>
              <a:gdLst>
                <a:gd name="T0" fmla="*/ 37 w 89"/>
                <a:gd name="T1" fmla="*/ 176 h 176"/>
                <a:gd name="T2" fmla="*/ 37 w 89"/>
                <a:gd name="T3" fmla="*/ 154 h 176"/>
                <a:gd name="T4" fmla="*/ 0 w 89"/>
                <a:gd name="T5" fmla="*/ 145 h 176"/>
                <a:gd name="T6" fmla="*/ 6 w 89"/>
                <a:gd name="T7" fmla="*/ 130 h 176"/>
                <a:gd name="T8" fmla="*/ 40 w 89"/>
                <a:gd name="T9" fmla="*/ 140 h 176"/>
                <a:gd name="T10" fmla="*/ 68 w 89"/>
                <a:gd name="T11" fmla="*/ 119 h 176"/>
                <a:gd name="T12" fmla="*/ 41 w 89"/>
                <a:gd name="T13" fmla="*/ 93 h 176"/>
                <a:gd name="T14" fmla="*/ 2 w 89"/>
                <a:gd name="T15" fmla="*/ 56 h 176"/>
                <a:gd name="T16" fmla="*/ 38 w 89"/>
                <a:gd name="T17" fmla="*/ 21 h 176"/>
                <a:gd name="T18" fmla="*/ 38 w 89"/>
                <a:gd name="T19" fmla="*/ 0 h 176"/>
                <a:gd name="T20" fmla="*/ 53 w 89"/>
                <a:gd name="T21" fmla="*/ 0 h 176"/>
                <a:gd name="T22" fmla="*/ 53 w 89"/>
                <a:gd name="T23" fmla="*/ 21 h 176"/>
                <a:gd name="T24" fmla="*/ 84 w 89"/>
                <a:gd name="T25" fmla="*/ 28 h 176"/>
                <a:gd name="T26" fmla="*/ 78 w 89"/>
                <a:gd name="T27" fmla="*/ 42 h 176"/>
                <a:gd name="T28" fmla="*/ 48 w 89"/>
                <a:gd name="T29" fmla="*/ 35 h 176"/>
                <a:gd name="T30" fmla="*/ 23 w 89"/>
                <a:gd name="T31" fmla="*/ 53 h 176"/>
                <a:gd name="T32" fmla="*/ 52 w 89"/>
                <a:gd name="T33" fmla="*/ 78 h 176"/>
                <a:gd name="T34" fmla="*/ 89 w 89"/>
                <a:gd name="T35" fmla="*/ 117 h 176"/>
                <a:gd name="T36" fmla="*/ 51 w 89"/>
                <a:gd name="T37" fmla="*/ 154 h 176"/>
                <a:gd name="T38" fmla="*/ 51 w 89"/>
                <a:gd name="T39" fmla="*/ 176 h 176"/>
                <a:gd name="T40" fmla="*/ 37 w 89"/>
                <a:gd name="T4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76">
                  <a:moveTo>
                    <a:pt x="37" y="176"/>
                  </a:moveTo>
                  <a:cubicBezTo>
                    <a:pt x="37" y="154"/>
                    <a:pt x="37" y="154"/>
                    <a:pt x="37" y="154"/>
                  </a:cubicBezTo>
                  <a:cubicBezTo>
                    <a:pt x="23" y="154"/>
                    <a:pt x="9" y="150"/>
                    <a:pt x="0" y="145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15" y="136"/>
                    <a:pt x="27" y="140"/>
                    <a:pt x="40" y="140"/>
                  </a:cubicBezTo>
                  <a:cubicBezTo>
                    <a:pt x="57" y="140"/>
                    <a:pt x="68" y="131"/>
                    <a:pt x="68" y="119"/>
                  </a:cubicBezTo>
                  <a:cubicBezTo>
                    <a:pt x="68" y="107"/>
                    <a:pt x="59" y="100"/>
                    <a:pt x="41" y="93"/>
                  </a:cubicBezTo>
                  <a:cubicBezTo>
                    <a:pt x="17" y="85"/>
                    <a:pt x="2" y="75"/>
                    <a:pt x="2" y="56"/>
                  </a:cubicBezTo>
                  <a:cubicBezTo>
                    <a:pt x="2" y="38"/>
                    <a:pt x="16" y="25"/>
                    <a:pt x="38" y="2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7" y="21"/>
                    <a:pt x="77" y="24"/>
                    <a:pt x="84" y="28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3" y="40"/>
                    <a:pt x="63" y="35"/>
                    <a:pt x="48" y="35"/>
                  </a:cubicBezTo>
                  <a:cubicBezTo>
                    <a:pt x="30" y="35"/>
                    <a:pt x="23" y="45"/>
                    <a:pt x="23" y="53"/>
                  </a:cubicBezTo>
                  <a:cubicBezTo>
                    <a:pt x="23" y="65"/>
                    <a:pt x="32" y="70"/>
                    <a:pt x="52" y="78"/>
                  </a:cubicBezTo>
                  <a:cubicBezTo>
                    <a:pt x="77" y="87"/>
                    <a:pt x="89" y="98"/>
                    <a:pt x="89" y="117"/>
                  </a:cubicBezTo>
                  <a:cubicBezTo>
                    <a:pt x="89" y="134"/>
                    <a:pt x="76" y="150"/>
                    <a:pt x="51" y="154"/>
                  </a:cubicBezTo>
                  <a:cubicBezTo>
                    <a:pt x="51" y="176"/>
                    <a:pt x="51" y="176"/>
                    <a:pt x="51" y="176"/>
                  </a:cubicBezTo>
                  <a:lnTo>
                    <a:pt x="37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51917" y="3600451"/>
            <a:ext cx="620713" cy="620712"/>
            <a:chOff x="7702717" y="3600451"/>
            <a:chExt cx="620713" cy="620712"/>
          </a:xfrm>
        </p:grpSpPr>
        <p:sp>
          <p:nvSpPr>
            <p:cNvPr id="61" name="Oval 21"/>
            <p:cNvSpPr>
              <a:spLocks noChangeArrowheads="1"/>
            </p:cNvSpPr>
            <p:nvPr/>
          </p:nvSpPr>
          <p:spPr bwMode="auto">
            <a:xfrm>
              <a:off x="7702717" y="3600451"/>
              <a:ext cx="620713" cy="620712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7850354" y="3727451"/>
              <a:ext cx="304800" cy="354012"/>
            </a:xfrm>
            <a:custGeom>
              <a:avLst/>
              <a:gdLst>
                <a:gd name="T0" fmla="*/ 53 w 157"/>
                <a:gd name="T1" fmla="*/ 180 h 183"/>
                <a:gd name="T2" fmla="*/ 118 w 157"/>
                <a:gd name="T3" fmla="*/ 170 h 183"/>
                <a:gd name="T4" fmla="*/ 124 w 157"/>
                <a:gd name="T5" fmla="*/ 131 h 183"/>
                <a:gd name="T6" fmla="*/ 142 w 157"/>
                <a:gd name="T7" fmla="*/ 42 h 183"/>
                <a:gd name="T8" fmla="*/ 61 w 157"/>
                <a:gd name="T9" fmla="*/ 5 h 183"/>
                <a:gd name="T10" fmla="*/ 21 w 157"/>
                <a:gd name="T11" fmla="*/ 62 h 183"/>
                <a:gd name="T12" fmla="*/ 2 w 157"/>
                <a:gd name="T13" fmla="*/ 82 h 183"/>
                <a:gd name="T14" fmla="*/ 3 w 157"/>
                <a:gd name="T15" fmla="*/ 87 h 183"/>
                <a:gd name="T16" fmla="*/ 11 w 157"/>
                <a:gd name="T17" fmla="*/ 99 h 183"/>
                <a:gd name="T18" fmla="*/ 11 w 157"/>
                <a:gd name="T19" fmla="*/ 127 h 183"/>
                <a:gd name="T20" fmla="*/ 23 w 157"/>
                <a:gd name="T21" fmla="*/ 147 h 183"/>
                <a:gd name="T22" fmla="*/ 53 w 157"/>
                <a:gd name="T23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83">
                  <a:moveTo>
                    <a:pt x="53" y="180"/>
                  </a:moveTo>
                  <a:cubicBezTo>
                    <a:pt x="53" y="180"/>
                    <a:pt x="105" y="183"/>
                    <a:pt x="118" y="170"/>
                  </a:cubicBezTo>
                  <a:cubicBezTo>
                    <a:pt x="118" y="170"/>
                    <a:pt x="116" y="144"/>
                    <a:pt x="124" y="131"/>
                  </a:cubicBezTo>
                  <a:cubicBezTo>
                    <a:pt x="132" y="118"/>
                    <a:pt x="157" y="82"/>
                    <a:pt x="142" y="42"/>
                  </a:cubicBezTo>
                  <a:cubicBezTo>
                    <a:pt x="127" y="1"/>
                    <a:pt x="77" y="0"/>
                    <a:pt x="61" y="5"/>
                  </a:cubicBezTo>
                  <a:cubicBezTo>
                    <a:pt x="44" y="10"/>
                    <a:pt x="22" y="26"/>
                    <a:pt x="21" y="62"/>
                  </a:cubicBezTo>
                  <a:cubicBezTo>
                    <a:pt x="21" y="62"/>
                    <a:pt x="10" y="78"/>
                    <a:pt x="2" y="82"/>
                  </a:cubicBezTo>
                  <a:cubicBezTo>
                    <a:pt x="2" y="82"/>
                    <a:pt x="0" y="84"/>
                    <a:pt x="3" y="87"/>
                  </a:cubicBezTo>
                  <a:cubicBezTo>
                    <a:pt x="6" y="91"/>
                    <a:pt x="11" y="95"/>
                    <a:pt x="11" y="99"/>
                  </a:cubicBezTo>
                  <a:cubicBezTo>
                    <a:pt x="11" y="102"/>
                    <a:pt x="13" y="120"/>
                    <a:pt x="11" y="127"/>
                  </a:cubicBezTo>
                  <a:cubicBezTo>
                    <a:pt x="10" y="134"/>
                    <a:pt x="8" y="145"/>
                    <a:pt x="23" y="147"/>
                  </a:cubicBezTo>
                  <a:cubicBezTo>
                    <a:pt x="37" y="149"/>
                    <a:pt x="49" y="151"/>
                    <a:pt x="53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468979" y="3324226"/>
            <a:ext cx="620713" cy="620712"/>
            <a:chOff x="4519779" y="3324226"/>
            <a:chExt cx="620713" cy="620712"/>
          </a:xfrm>
        </p:grpSpPr>
        <p:sp>
          <p:nvSpPr>
            <p:cNvPr id="64" name="Oval 25"/>
            <p:cNvSpPr>
              <a:spLocks noChangeArrowheads="1"/>
            </p:cNvSpPr>
            <p:nvPr/>
          </p:nvSpPr>
          <p:spPr bwMode="auto">
            <a:xfrm>
              <a:off x="4519779" y="3324226"/>
              <a:ext cx="620713" cy="620712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622967" y="3454401"/>
              <a:ext cx="363537" cy="344487"/>
              <a:chOff x="4622967" y="3454401"/>
              <a:chExt cx="363537" cy="344487"/>
            </a:xfrm>
          </p:grpSpPr>
          <p:sp>
            <p:nvSpPr>
              <p:cNvPr id="66" name="Freeform 42"/>
              <p:cNvSpPr>
                <a:spLocks noEditPoints="1"/>
              </p:cNvSpPr>
              <p:nvPr/>
            </p:nvSpPr>
            <p:spPr bwMode="auto">
              <a:xfrm>
                <a:off x="4622967" y="3652838"/>
                <a:ext cx="142875" cy="146050"/>
              </a:xfrm>
              <a:custGeom>
                <a:avLst/>
                <a:gdLst>
                  <a:gd name="T0" fmla="*/ 11 w 74"/>
                  <a:gd name="T1" fmla="*/ 44 h 75"/>
                  <a:gd name="T2" fmla="*/ 14 w 74"/>
                  <a:gd name="T3" fmla="*/ 52 h 75"/>
                  <a:gd name="T4" fmla="*/ 6 w 74"/>
                  <a:gd name="T5" fmla="*/ 59 h 75"/>
                  <a:gd name="T6" fmla="*/ 16 w 74"/>
                  <a:gd name="T7" fmla="*/ 69 h 75"/>
                  <a:gd name="T8" fmla="*/ 23 w 74"/>
                  <a:gd name="T9" fmla="*/ 60 h 75"/>
                  <a:gd name="T10" fmla="*/ 31 w 74"/>
                  <a:gd name="T11" fmla="*/ 64 h 75"/>
                  <a:gd name="T12" fmla="*/ 30 w 74"/>
                  <a:gd name="T13" fmla="*/ 75 h 75"/>
                  <a:gd name="T14" fmla="*/ 45 w 74"/>
                  <a:gd name="T15" fmla="*/ 75 h 75"/>
                  <a:gd name="T16" fmla="*/ 43 w 74"/>
                  <a:gd name="T17" fmla="*/ 63 h 75"/>
                  <a:gd name="T18" fmla="*/ 51 w 74"/>
                  <a:gd name="T19" fmla="*/ 60 h 75"/>
                  <a:gd name="T20" fmla="*/ 58 w 74"/>
                  <a:gd name="T21" fmla="*/ 69 h 75"/>
                  <a:gd name="T22" fmla="*/ 69 w 74"/>
                  <a:gd name="T23" fmla="*/ 58 h 75"/>
                  <a:gd name="T24" fmla="*/ 60 w 74"/>
                  <a:gd name="T25" fmla="*/ 51 h 75"/>
                  <a:gd name="T26" fmla="*/ 63 w 74"/>
                  <a:gd name="T27" fmla="*/ 43 h 75"/>
                  <a:gd name="T28" fmla="*/ 74 w 74"/>
                  <a:gd name="T29" fmla="*/ 44 h 75"/>
                  <a:gd name="T30" fmla="*/ 74 w 74"/>
                  <a:gd name="T31" fmla="*/ 31 h 75"/>
                  <a:gd name="T32" fmla="*/ 63 w 74"/>
                  <a:gd name="T33" fmla="*/ 32 h 75"/>
                  <a:gd name="T34" fmla="*/ 63 w 74"/>
                  <a:gd name="T35" fmla="*/ 31 h 75"/>
                  <a:gd name="T36" fmla="*/ 60 w 74"/>
                  <a:gd name="T37" fmla="*/ 23 h 75"/>
                  <a:gd name="T38" fmla="*/ 60 w 74"/>
                  <a:gd name="T39" fmla="*/ 23 h 75"/>
                  <a:gd name="T40" fmla="*/ 68 w 74"/>
                  <a:gd name="T41" fmla="*/ 16 h 75"/>
                  <a:gd name="T42" fmla="*/ 58 w 74"/>
                  <a:gd name="T43" fmla="*/ 6 h 75"/>
                  <a:gd name="T44" fmla="*/ 51 w 74"/>
                  <a:gd name="T45" fmla="*/ 15 h 75"/>
                  <a:gd name="T46" fmla="*/ 51 w 74"/>
                  <a:gd name="T47" fmla="*/ 15 h 75"/>
                  <a:gd name="T48" fmla="*/ 43 w 74"/>
                  <a:gd name="T49" fmla="*/ 11 h 75"/>
                  <a:gd name="T50" fmla="*/ 44 w 74"/>
                  <a:gd name="T51" fmla="*/ 0 h 75"/>
                  <a:gd name="T52" fmla="*/ 29 w 74"/>
                  <a:gd name="T53" fmla="*/ 0 h 75"/>
                  <a:gd name="T54" fmla="*/ 31 w 74"/>
                  <a:gd name="T55" fmla="*/ 11 h 75"/>
                  <a:gd name="T56" fmla="*/ 31 w 74"/>
                  <a:gd name="T57" fmla="*/ 11 h 75"/>
                  <a:gd name="T58" fmla="*/ 23 w 74"/>
                  <a:gd name="T59" fmla="*/ 15 h 75"/>
                  <a:gd name="T60" fmla="*/ 23 w 74"/>
                  <a:gd name="T61" fmla="*/ 15 h 75"/>
                  <a:gd name="T62" fmla="*/ 16 w 74"/>
                  <a:gd name="T63" fmla="*/ 6 h 75"/>
                  <a:gd name="T64" fmla="*/ 5 w 74"/>
                  <a:gd name="T65" fmla="*/ 17 h 75"/>
                  <a:gd name="T66" fmla="*/ 14 w 74"/>
                  <a:gd name="T67" fmla="*/ 24 h 75"/>
                  <a:gd name="T68" fmla="*/ 11 w 74"/>
                  <a:gd name="T69" fmla="*/ 32 h 75"/>
                  <a:gd name="T70" fmla="*/ 0 w 74"/>
                  <a:gd name="T71" fmla="*/ 31 h 75"/>
                  <a:gd name="T72" fmla="*/ 0 w 74"/>
                  <a:gd name="T73" fmla="*/ 45 h 75"/>
                  <a:gd name="T74" fmla="*/ 11 w 74"/>
                  <a:gd name="T75" fmla="*/ 43 h 75"/>
                  <a:gd name="T76" fmla="*/ 11 w 74"/>
                  <a:gd name="T77" fmla="*/ 44 h 75"/>
                  <a:gd name="T78" fmla="*/ 25 w 74"/>
                  <a:gd name="T79" fmla="*/ 37 h 75"/>
                  <a:gd name="T80" fmla="*/ 37 w 74"/>
                  <a:gd name="T81" fmla="*/ 25 h 75"/>
                  <a:gd name="T82" fmla="*/ 49 w 74"/>
                  <a:gd name="T83" fmla="*/ 37 h 75"/>
                  <a:gd name="T84" fmla="*/ 37 w 74"/>
                  <a:gd name="T85" fmla="*/ 49 h 75"/>
                  <a:gd name="T86" fmla="*/ 25 w 74"/>
                  <a:gd name="T87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4" h="75">
                    <a:moveTo>
                      <a:pt x="11" y="44"/>
                    </a:moveTo>
                    <a:cubicBezTo>
                      <a:pt x="12" y="47"/>
                      <a:pt x="13" y="49"/>
                      <a:pt x="14" y="52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5" y="62"/>
                      <a:pt x="28" y="63"/>
                      <a:pt x="31" y="64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6" y="63"/>
                      <a:pt x="49" y="62"/>
                      <a:pt x="51" y="6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49"/>
                      <a:pt x="63" y="46"/>
                      <a:pt x="63" y="43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1"/>
                      <a:pt x="63" y="31"/>
                    </a:cubicBezTo>
                    <a:cubicBezTo>
                      <a:pt x="62" y="28"/>
                      <a:pt x="61" y="26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3"/>
                      <a:pt x="46" y="12"/>
                      <a:pt x="43" y="1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2"/>
                      <a:pt x="25" y="13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1" y="29"/>
                      <a:pt x="11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4"/>
                    </a:cubicBezTo>
                    <a:close/>
                    <a:moveTo>
                      <a:pt x="25" y="37"/>
                    </a:moveTo>
                    <a:cubicBezTo>
                      <a:pt x="25" y="31"/>
                      <a:pt x="30" y="25"/>
                      <a:pt x="37" y="25"/>
                    </a:cubicBezTo>
                    <a:cubicBezTo>
                      <a:pt x="44" y="25"/>
                      <a:pt x="49" y="31"/>
                      <a:pt x="49" y="37"/>
                    </a:cubicBezTo>
                    <a:cubicBezTo>
                      <a:pt x="49" y="44"/>
                      <a:pt x="44" y="49"/>
                      <a:pt x="37" y="49"/>
                    </a:cubicBezTo>
                    <a:cubicBezTo>
                      <a:pt x="31" y="49"/>
                      <a:pt x="25" y="44"/>
                      <a:pt x="2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Oval 43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4"/>
              <p:cNvSpPr>
                <a:spLocks noEditPoints="1"/>
              </p:cNvSpPr>
              <p:nvPr/>
            </p:nvSpPr>
            <p:spPr bwMode="auto">
              <a:xfrm>
                <a:off x="4748379" y="3454401"/>
                <a:ext cx="238125" cy="238125"/>
              </a:xfrm>
              <a:custGeom>
                <a:avLst/>
                <a:gdLst>
                  <a:gd name="T0" fmla="*/ 10 w 123"/>
                  <a:gd name="T1" fmla="*/ 69 h 123"/>
                  <a:gd name="T2" fmla="*/ 13 w 123"/>
                  <a:gd name="T3" fmla="*/ 81 h 123"/>
                  <a:gd name="T4" fmla="*/ 5 w 123"/>
                  <a:gd name="T5" fmla="*/ 86 h 123"/>
                  <a:gd name="T6" fmla="*/ 13 w 123"/>
                  <a:gd name="T7" fmla="*/ 99 h 123"/>
                  <a:gd name="T8" fmla="*/ 20 w 123"/>
                  <a:gd name="T9" fmla="*/ 94 h 123"/>
                  <a:gd name="T10" fmla="*/ 30 w 123"/>
                  <a:gd name="T11" fmla="*/ 103 h 123"/>
                  <a:gd name="T12" fmla="*/ 25 w 123"/>
                  <a:gd name="T13" fmla="*/ 111 h 123"/>
                  <a:gd name="T14" fmla="*/ 38 w 123"/>
                  <a:gd name="T15" fmla="*/ 118 h 123"/>
                  <a:gd name="T16" fmla="*/ 42 w 123"/>
                  <a:gd name="T17" fmla="*/ 110 h 123"/>
                  <a:gd name="T18" fmla="*/ 55 w 123"/>
                  <a:gd name="T19" fmla="*/ 113 h 123"/>
                  <a:gd name="T20" fmla="*/ 54 w 123"/>
                  <a:gd name="T21" fmla="*/ 123 h 123"/>
                  <a:gd name="T22" fmla="*/ 62 w 123"/>
                  <a:gd name="T23" fmla="*/ 123 h 123"/>
                  <a:gd name="T24" fmla="*/ 69 w 123"/>
                  <a:gd name="T25" fmla="*/ 123 h 123"/>
                  <a:gd name="T26" fmla="*/ 69 w 123"/>
                  <a:gd name="T27" fmla="*/ 113 h 123"/>
                  <a:gd name="T28" fmla="*/ 81 w 123"/>
                  <a:gd name="T29" fmla="*/ 110 h 123"/>
                  <a:gd name="T30" fmla="*/ 86 w 123"/>
                  <a:gd name="T31" fmla="*/ 118 h 123"/>
                  <a:gd name="T32" fmla="*/ 99 w 123"/>
                  <a:gd name="T33" fmla="*/ 110 h 123"/>
                  <a:gd name="T34" fmla="*/ 94 w 123"/>
                  <a:gd name="T35" fmla="*/ 103 h 123"/>
                  <a:gd name="T36" fmla="*/ 103 w 123"/>
                  <a:gd name="T37" fmla="*/ 93 h 123"/>
                  <a:gd name="T38" fmla="*/ 111 w 123"/>
                  <a:gd name="T39" fmla="*/ 99 h 123"/>
                  <a:gd name="T40" fmla="*/ 118 w 123"/>
                  <a:gd name="T41" fmla="*/ 85 h 123"/>
                  <a:gd name="T42" fmla="*/ 110 w 123"/>
                  <a:gd name="T43" fmla="*/ 81 h 123"/>
                  <a:gd name="T44" fmla="*/ 113 w 123"/>
                  <a:gd name="T45" fmla="*/ 68 h 123"/>
                  <a:gd name="T46" fmla="*/ 123 w 123"/>
                  <a:gd name="T47" fmla="*/ 69 h 123"/>
                  <a:gd name="T48" fmla="*/ 123 w 123"/>
                  <a:gd name="T49" fmla="*/ 62 h 123"/>
                  <a:gd name="T50" fmla="*/ 123 w 123"/>
                  <a:gd name="T51" fmla="*/ 54 h 123"/>
                  <a:gd name="T52" fmla="*/ 113 w 123"/>
                  <a:gd name="T53" fmla="*/ 54 h 123"/>
                  <a:gd name="T54" fmla="*/ 110 w 123"/>
                  <a:gd name="T55" fmla="*/ 42 h 123"/>
                  <a:gd name="T56" fmla="*/ 118 w 123"/>
                  <a:gd name="T57" fmla="*/ 37 h 123"/>
                  <a:gd name="T58" fmla="*/ 111 w 123"/>
                  <a:gd name="T59" fmla="*/ 24 h 123"/>
                  <a:gd name="T60" fmla="*/ 103 w 123"/>
                  <a:gd name="T61" fmla="*/ 29 h 123"/>
                  <a:gd name="T62" fmla="*/ 93 w 123"/>
                  <a:gd name="T63" fmla="*/ 20 h 123"/>
                  <a:gd name="T64" fmla="*/ 99 w 123"/>
                  <a:gd name="T65" fmla="*/ 12 h 123"/>
                  <a:gd name="T66" fmla="*/ 85 w 123"/>
                  <a:gd name="T67" fmla="*/ 5 h 123"/>
                  <a:gd name="T68" fmla="*/ 81 w 123"/>
                  <a:gd name="T69" fmla="*/ 13 h 123"/>
                  <a:gd name="T70" fmla="*/ 68 w 123"/>
                  <a:gd name="T71" fmla="*/ 10 h 123"/>
                  <a:gd name="T72" fmla="*/ 69 w 123"/>
                  <a:gd name="T73" fmla="*/ 0 h 123"/>
                  <a:gd name="T74" fmla="*/ 62 w 123"/>
                  <a:gd name="T75" fmla="*/ 0 h 123"/>
                  <a:gd name="T76" fmla="*/ 54 w 123"/>
                  <a:gd name="T77" fmla="*/ 0 h 123"/>
                  <a:gd name="T78" fmla="*/ 54 w 123"/>
                  <a:gd name="T79" fmla="*/ 10 h 123"/>
                  <a:gd name="T80" fmla="*/ 42 w 123"/>
                  <a:gd name="T81" fmla="*/ 13 h 123"/>
                  <a:gd name="T82" fmla="*/ 38 w 123"/>
                  <a:gd name="T83" fmla="*/ 5 h 123"/>
                  <a:gd name="T84" fmla="*/ 24 w 123"/>
                  <a:gd name="T85" fmla="*/ 13 h 123"/>
                  <a:gd name="T86" fmla="*/ 30 w 123"/>
                  <a:gd name="T87" fmla="*/ 20 h 123"/>
                  <a:gd name="T88" fmla="*/ 20 w 123"/>
                  <a:gd name="T89" fmla="*/ 30 h 123"/>
                  <a:gd name="T90" fmla="*/ 12 w 123"/>
                  <a:gd name="T91" fmla="*/ 24 h 123"/>
                  <a:gd name="T92" fmla="*/ 5 w 123"/>
                  <a:gd name="T93" fmla="*/ 38 h 123"/>
                  <a:gd name="T94" fmla="*/ 13 w 123"/>
                  <a:gd name="T95" fmla="*/ 42 h 123"/>
                  <a:gd name="T96" fmla="*/ 10 w 123"/>
                  <a:gd name="T97" fmla="*/ 55 h 123"/>
                  <a:gd name="T98" fmla="*/ 0 w 123"/>
                  <a:gd name="T99" fmla="*/ 54 h 123"/>
                  <a:gd name="T100" fmla="*/ 0 w 123"/>
                  <a:gd name="T101" fmla="*/ 62 h 123"/>
                  <a:gd name="T102" fmla="*/ 1 w 123"/>
                  <a:gd name="T103" fmla="*/ 69 h 123"/>
                  <a:gd name="T104" fmla="*/ 10 w 123"/>
                  <a:gd name="T105" fmla="*/ 69 h 123"/>
                  <a:gd name="T106" fmla="*/ 25 w 123"/>
                  <a:gd name="T107" fmla="*/ 62 h 123"/>
                  <a:gd name="T108" fmla="*/ 62 w 123"/>
                  <a:gd name="T109" fmla="*/ 25 h 123"/>
                  <a:gd name="T110" fmla="*/ 98 w 123"/>
                  <a:gd name="T111" fmla="*/ 62 h 123"/>
                  <a:gd name="T112" fmla="*/ 62 w 123"/>
                  <a:gd name="T113" fmla="*/ 98 h 123"/>
                  <a:gd name="T114" fmla="*/ 25 w 123"/>
                  <a:gd name="T11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" h="123">
                    <a:moveTo>
                      <a:pt x="10" y="69"/>
                    </a:moveTo>
                    <a:cubicBezTo>
                      <a:pt x="10" y="73"/>
                      <a:pt x="12" y="77"/>
                      <a:pt x="13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7" y="90"/>
                      <a:pt x="10" y="95"/>
                      <a:pt x="13" y="99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3" y="97"/>
                      <a:pt x="26" y="100"/>
                      <a:pt x="30" y="103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4"/>
                      <a:pt x="33" y="116"/>
                      <a:pt x="38" y="11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6" y="112"/>
                      <a:pt x="50" y="113"/>
                      <a:pt x="55" y="11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7" y="123"/>
                      <a:pt x="59" y="123"/>
                      <a:pt x="62" y="123"/>
                    </a:cubicBezTo>
                    <a:cubicBezTo>
                      <a:pt x="64" y="123"/>
                      <a:pt x="67" y="123"/>
                      <a:pt x="69" y="12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73" y="113"/>
                      <a:pt x="77" y="111"/>
                      <a:pt x="81" y="110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90" y="116"/>
                      <a:pt x="95" y="114"/>
                      <a:pt x="99" y="11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7" y="100"/>
                      <a:pt x="100" y="97"/>
                      <a:pt x="103" y="93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4" y="94"/>
                      <a:pt x="116" y="90"/>
                      <a:pt x="118" y="85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2" y="77"/>
                      <a:pt x="113" y="73"/>
                      <a:pt x="113" y="68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7"/>
                      <a:pt x="123" y="64"/>
                      <a:pt x="123" y="62"/>
                    </a:cubicBezTo>
                    <a:cubicBezTo>
                      <a:pt x="123" y="59"/>
                      <a:pt x="123" y="56"/>
                      <a:pt x="12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3" y="50"/>
                      <a:pt x="112" y="46"/>
                      <a:pt x="110" y="42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116" y="33"/>
                      <a:pt x="114" y="28"/>
                      <a:pt x="111" y="24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0" y="26"/>
                      <a:pt x="97" y="23"/>
                      <a:pt x="93" y="20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5" y="9"/>
                      <a:pt x="90" y="7"/>
                      <a:pt x="85" y="5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77" y="11"/>
                      <a:pt x="73" y="10"/>
                      <a:pt x="68" y="1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7" y="0"/>
                      <a:pt x="64" y="0"/>
                      <a:pt x="62" y="0"/>
                    </a:cubicBezTo>
                    <a:cubicBezTo>
                      <a:pt x="59" y="0"/>
                      <a:pt x="56" y="0"/>
                      <a:pt x="54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0" y="10"/>
                      <a:pt x="46" y="12"/>
                      <a:pt x="42" y="13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7"/>
                      <a:pt x="28" y="9"/>
                      <a:pt x="24" y="1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6" y="23"/>
                      <a:pt x="23" y="26"/>
                      <a:pt x="20" y="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9"/>
                      <a:pt x="7" y="33"/>
                      <a:pt x="5" y="38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6"/>
                      <a:pt x="10" y="50"/>
                      <a:pt x="10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9"/>
                      <a:pt x="0" y="62"/>
                    </a:cubicBezTo>
                    <a:cubicBezTo>
                      <a:pt x="0" y="64"/>
                      <a:pt x="0" y="67"/>
                      <a:pt x="1" y="69"/>
                    </a:cubicBezTo>
                    <a:lnTo>
                      <a:pt x="10" y="69"/>
                    </a:lnTo>
                    <a:close/>
                    <a:moveTo>
                      <a:pt x="25" y="62"/>
                    </a:moveTo>
                    <a:cubicBezTo>
                      <a:pt x="25" y="41"/>
                      <a:pt x="41" y="25"/>
                      <a:pt x="62" y="25"/>
                    </a:cubicBezTo>
                    <a:cubicBezTo>
                      <a:pt x="82" y="25"/>
                      <a:pt x="98" y="41"/>
                      <a:pt x="98" y="62"/>
                    </a:cubicBezTo>
                    <a:cubicBezTo>
                      <a:pt x="98" y="82"/>
                      <a:pt x="82" y="98"/>
                      <a:pt x="62" y="98"/>
                    </a:cubicBezTo>
                    <a:cubicBezTo>
                      <a:pt x="41" y="98"/>
                      <a:pt x="25" y="82"/>
                      <a:pt x="25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Oval 45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6739104" y="4356101"/>
            <a:ext cx="619125" cy="619125"/>
            <a:chOff x="6789904" y="4356101"/>
            <a:chExt cx="619125" cy="619125"/>
          </a:xfrm>
        </p:grpSpPr>
        <p:sp>
          <p:nvSpPr>
            <p:cNvPr id="71" name="Oval 20"/>
            <p:cNvSpPr>
              <a:spLocks noChangeArrowheads="1"/>
            </p:cNvSpPr>
            <p:nvPr/>
          </p:nvSpPr>
          <p:spPr bwMode="auto">
            <a:xfrm>
              <a:off x="6789904" y="4356101"/>
              <a:ext cx="619125" cy="619125"/>
            </a:xfrm>
            <a:prstGeom prst="ellipse">
              <a:avLst/>
            </a:prstGeom>
            <a:solidFill>
              <a:srgbClr val="EEB0BB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6940717" y="4545013"/>
              <a:ext cx="317500" cy="269875"/>
              <a:chOff x="6940717" y="4545013"/>
              <a:chExt cx="317500" cy="269875"/>
            </a:xfrm>
          </p:grpSpPr>
          <p:sp>
            <p:nvSpPr>
              <p:cNvPr id="73" name="Rectangle 48"/>
              <p:cNvSpPr>
                <a:spLocks noChangeArrowheads="1"/>
              </p:cNvSpPr>
              <p:nvPr/>
            </p:nvSpPr>
            <p:spPr bwMode="auto">
              <a:xfrm>
                <a:off x="6940717" y="4630738"/>
                <a:ext cx="79375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49"/>
              <p:cNvSpPr>
                <a:spLocks noChangeArrowheads="1"/>
              </p:cNvSpPr>
              <p:nvPr/>
            </p:nvSpPr>
            <p:spPr bwMode="auto">
              <a:xfrm>
                <a:off x="7061367" y="4545013"/>
                <a:ext cx="76200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50"/>
              <p:cNvSpPr>
                <a:spLocks noChangeArrowheads="1"/>
              </p:cNvSpPr>
              <p:nvPr/>
            </p:nvSpPr>
            <p:spPr bwMode="auto">
              <a:xfrm>
                <a:off x="7180429" y="4683126"/>
                <a:ext cx="77788" cy="131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6928017" y="2587626"/>
            <a:ext cx="620713" cy="622300"/>
            <a:chOff x="6978817" y="2587626"/>
            <a:chExt cx="620713" cy="622300"/>
          </a:xfrm>
        </p:grpSpPr>
        <p:sp>
          <p:nvSpPr>
            <p:cNvPr id="77" name="Oval 22"/>
            <p:cNvSpPr>
              <a:spLocks noChangeArrowheads="1"/>
            </p:cNvSpPr>
            <p:nvPr/>
          </p:nvSpPr>
          <p:spPr bwMode="auto">
            <a:xfrm>
              <a:off x="6978817" y="2587626"/>
              <a:ext cx="620713" cy="622300"/>
            </a:xfrm>
            <a:prstGeom prst="ellipse">
              <a:avLst/>
            </a:prstGeom>
            <a:solidFill>
              <a:srgbClr val="E9716F"/>
            </a:solidFill>
            <a:ln>
              <a:noFill/>
            </a:ln>
            <a:effectLst>
              <a:outerShdw blurRad="241300" dist="63500" dir="5400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7126454" y="2701926"/>
              <a:ext cx="317501" cy="395287"/>
              <a:chOff x="7126454" y="2701926"/>
              <a:chExt cx="317501" cy="395287"/>
            </a:xfrm>
            <a:solidFill>
              <a:schemeClr val="bg1"/>
            </a:solidFill>
          </p:grpSpPr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7270917" y="2876551"/>
                <a:ext cx="25400" cy="31750"/>
              </a:xfrm>
              <a:custGeom>
                <a:avLst/>
                <a:gdLst>
                  <a:gd name="T0" fmla="*/ 7 w 13"/>
                  <a:gd name="T1" fmla="*/ 0 h 16"/>
                  <a:gd name="T2" fmla="*/ 0 w 13"/>
                  <a:gd name="T3" fmla="*/ 6 h 16"/>
                  <a:gd name="T4" fmla="*/ 7 w 13"/>
                  <a:gd name="T5" fmla="*/ 16 h 16"/>
                  <a:gd name="T6" fmla="*/ 13 w 13"/>
                  <a:gd name="T7" fmla="*/ 6 h 16"/>
                  <a:gd name="T8" fmla="*/ 7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0"/>
                    </a:moveTo>
                    <a:cubicBezTo>
                      <a:pt x="6" y="0"/>
                      <a:pt x="1" y="0"/>
                      <a:pt x="0" y="6"/>
                    </a:cubicBezTo>
                    <a:cubicBezTo>
                      <a:pt x="0" y="10"/>
                      <a:pt x="4" y="14"/>
                      <a:pt x="7" y="16"/>
                    </a:cubicBezTo>
                    <a:cubicBezTo>
                      <a:pt x="9" y="14"/>
                      <a:pt x="13" y="9"/>
                      <a:pt x="13" y="6"/>
                    </a:cubicBezTo>
                    <a:cubicBezTo>
                      <a:pt x="12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7221704" y="2908301"/>
                <a:ext cx="19050" cy="22225"/>
              </a:xfrm>
              <a:custGeom>
                <a:avLst/>
                <a:gdLst>
                  <a:gd name="T0" fmla="*/ 5 w 10"/>
                  <a:gd name="T1" fmla="*/ 1 h 12"/>
                  <a:gd name="T2" fmla="*/ 2 w 10"/>
                  <a:gd name="T3" fmla="*/ 1 h 12"/>
                  <a:gd name="T4" fmla="*/ 1 w 10"/>
                  <a:gd name="T5" fmla="*/ 2 h 12"/>
                  <a:gd name="T6" fmla="*/ 0 w 10"/>
                  <a:gd name="T7" fmla="*/ 5 h 12"/>
                  <a:gd name="T8" fmla="*/ 9 w 10"/>
                  <a:gd name="T9" fmla="*/ 12 h 12"/>
                  <a:gd name="T10" fmla="*/ 10 w 10"/>
                  <a:gd name="T11" fmla="*/ 12 h 12"/>
                  <a:gd name="T12" fmla="*/ 5 w 10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" y="8"/>
                      <a:pt x="4" y="11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7328067" y="2908301"/>
                <a:ext cx="19050" cy="20637"/>
              </a:xfrm>
              <a:custGeom>
                <a:avLst/>
                <a:gdLst>
                  <a:gd name="T0" fmla="*/ 8 w 10"/>
                  <a:gd name="T1" fmla="*/ 0 h 11"/>
                  <a:gd name="T2" fmla="*/ 6 w 10"/>
                  <a:gd name="T3" fmla="*/ 0 h 11"/>
                  <a:gd name="T4" fmla="*/ 0 w 10"/>
                  <a:gd name="T5" fmla="*/ 11 h 11"/>
                  <a:gd name="T6" fmla="*/ 2 w 10"/>
                  <a:gd name="T7" fmla="*/ 11 h 11"/>
                  <a:gd name="T8" fmla="*/ 10 w 10"/>
                  <a:gd name="T9" fmla="*/ 4 h 11"/>
                  <a:gd name="T10" fmla="*/ 8 w 1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1"/>
                      <a:pt x="2" y="3"/>
                      <a:pt x="0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7" y="10"/>
                      <a:pt x="10" y="7"/>
                      <a:pt x="10" y="4"/>
                    </a:cubicBezTo>
                    <a:cubicBezTo>
                      <a:pt x="10" y="3"/>
                      <a:pt x="10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6"/>
              <p:cNvSpPr>
                <a:spLocks noEditPoints="1"/>
              </p:cNvSpPr>
              <p:nvPr/>
            </p:nvSpPr>
            <p:spPr bwMode="auto">
              <a:xfrm>
                <a:off x="7161379" y="2787651"/>
                <a:ext cx="246063" cy="263525"/>
              </a:xfrm>
              <a:custGeom>
                <a:avLst/>
                <a:gdLst>
                  <a:gd name="T0" fmla="*/ 115 w 127"/>
                  <a:gd name="T1" fmla="*/ 37 h 136"/>
                  <a:gd name="T2" fmla="*/ 64 w 127"/>
                  <a:gd name="T3" fmla="*/ 3 h 136"/>
                  <a:gd name="T4" fmla="*/ 13 w 127"/>
                  <a:gd name="T5" fmla="*/ 37 h 136"/>
                  <a:gd name="T6" fmla="*/ 39 w 127"/>
                  <a:gd name="T7" fmla="*/ 114 h 136"/>
                  <a:gd name="T8" fmla="*/ 39 w 127"/>
                  <a:gd name="T9" fmla="*/ 136 h 136"/>
                  <a:gd name="T10" fmla="*/ 64 w 127"/>
                  <a:gd name="T11" fmla="*/ 136 h 136"/>
                  <a:gd name="T12" fmla="*/ 88 w 127"/>
                  <a:gd name="T13" fmla="*/ 136 h 136"/>
                  <a:gd name="T14" fmla="*/ 89 w 127"/>
                  <a:gd name="T15" fmla="*/ 114 h 136"/>
                  <a:gd name="T16" fmla="*/ 115 w 127"/>
                  <a:gd name="T17" fmla="*/ 37 h 136"/>
                  <a:gd name="T18" fmla="*/ 85 w 127"/>
                  <a:gd name="T19" fmla="*/ 78 h 136"/>
                  <a:gd name="T20" fmla="*/ 84 w 127"/>
                  <a:gd name="T21" fmla="*/ 85 h 136"/>
                  <a:gd name="T22" fmla="*/ 76 w 127"/>
                  <a:gd name="T23" fmla="*/ 132 h 136"/>
                  <a:gd name="T24" fmla="*/ 72 w 127"/>
                  <a:gd name="T25" fmla="*/ 131 h 136"/>
                  <a:gd name="T26" fmla="*/ 80 w 127"/>
                  <a:gd name="T27" fmla="*/ 84 h 136"/>
                  <a:gd name="T28" fmla="*/ 81 w 127"/>
                  <a:gd name="T29" fmla="*/ 77 h 136"/>
                  <a:gd name="T30" fmla="*/ 64 w 127"/>
                  <a:gd name="T31" fmla="*/ 68 h 136"/>
                  <a:gd name="T32" fmla="*/ 47 w 127"/>
                  <a:gd name="T33" fmla="*/ 77 h 136"/>
                  <a:gd name="T34" fmla="*/ 48 w 127"/>
                  <a:gd name="T35" fmla="*/ 85 h 136"/>
                  <a:gd name="T36" fmla="*/ 55 w 127"/>
                  <a:gd name="T37" fmla="*/ 131 h 136"/>
                  <a:gd name="T38" fmla="*/ 51 w 127"/>
                  <a:gd name="T39" fmla="*/ 132 h 136"/>
                  <a:gd name="T40" fmla="*/ 44 w 127"/>
                  <a:gd name="T41" fmla="*/ 85 h 136"/>
                  <a:gd name="T42" fmla="*/ 43 w 127"/>
                  <a:gd name="T43" fmla="*/ 78 h 136"/>
                  <a:gd name="T44" fmla="*/ 40 w 127"/>
                  <a:gd name="T45" fmla="*/ 78 h 136"/>
                  <a:gd name="T46" fmla="*/ 27 w 127"/>
                  <a:gd name="T47" fmla="*/ 67 h 136"/>
                  <a:gd name="T48" fmla="*/ 31 w 127"/>
                  <a:gd name="T49" fmla="*/ 59 h 136"/>
                  <a:gd name="T50" fmla="*/ 38 w 127"/>
                  <a:gd name="T51" fmla="*/ 59 h 136"/>
                  <a:gd name="T52" fmla="*/ 46 w 127"/>
                  <a:gd name="T53" fmla="*/ 73 h 136"/>
                  <a:gd name="T54" fmla="*/ 60 w 127"/>
                  <a:gd name="T55" fmla="*/ 65 h 136"/>
                  <a:gd name="T56" fmla="*/ 53 w 127"/>
                  <a:gd name="T57" fmla="*/ 52 h 136"/>
                  <a:gd name="T58" fmla="*/ 64 w 127"/>
                  <a:gd name="T59" fmla="*/ 41 h 136"/>
                  <a:gd name="T60" fmla="*/ 75 w 127"/>
                  <a:gd name="T61" fmla="*/ 51 h 136"/>
                  <a:gd name="T62" fmla="*/ 67 w 127"/>
                  <a:gd name="T63" fmla="*/ 65 h 136"/>
                  <a:gd name="T64" fmla="*/ 82 w 127"/>
                  <a:gd name="T65" fmla="*/ 73 h 136"/>
                  <a:gd name="T66" fmla="*/ 90 w 127"/>
                  <a:gd name="T67" fmla="*/ 58 h 136"/>
                  <a:gd name="T68" fmla="*/ 96 w 127"/>
                  <a:gd name="T69" fmla="*/ 58 h 136"/>
                  <a:gd name="T70" fmla="*/ 101 w 127"/>
                  <a:gd name="T71" fmla="*/ 67 h 136"/>
                  <a:gd name="T72" fmla="*/ 88 w 127"/>
                  <a:gd name="T73" fmla="*/ 78 h 136"/>
                  <a:gd name="T74" fmla="*/ 85 w 127"/>
                  <a:gd name="T75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7" h="136">
                    <a:moveTo>
                      <a:pt x="115" y="37"/>
                    </a:moveTo>
                    <a:cubicBezTo>
                      <a:pt x="102" y="0"/>
                      <a:pt x="64" y="3"/>
                      <a:pt x="64" y="3"/>
                    </a:cubicBezTo>
                    <a:cubicBezTo>
                      <a:pt x="64" y="3"/>
                      <a:pt x="26" y="0"/>
                      <a:pt x="13" y="37"/>
                    </a:cubicBezTo>
                    <a:cubicBezTo>
                      <a:pt x="0" y="70"/>
                      <a:pt x="37" y="103"/>
                      <a:pt x="39" y="114"/>
                    </a:cubicBezTo>
                    <a:cubicBezTo>
                      <a:pt x="40" y="125"/>
                      <a:pt x="39" y="136"/>
                      <a:pt x="39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88" y="136"/>
                      <a:pt x="87" y="125"/>
                      <a:pt x="89" y="114"/>
                    </a:cubicBezTo>
                    <a:cubicBezTo>
                      <a:pt x="91" y="103"/>
                      <a:pt x="127" y="70"/>
                      <a:pt x="115" y="37"/>
                    </a:cubicBezTo>
                    <a:close/>
                    <a:moveTo>
                      <a:pt x="85" y="78"/>
                    </a:moveTo>
                    <a:cubicBezTo>
                      <a:pt x="85" y="80"/>
                      <a:pt x="85" y="82"/>
                      <a:pt x="84" y="85"/>
                    </a:cubicBezTo>
                    <a:cubicBezTo>
                      <a:pt x="82" y="102"/>
                      <a:pt x="76" y="131"/>
                      <a:pt x="76" y="132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1"/>
                      <a:pt x="78" y="101"/>
                      <a:pt x="80" y="84"/>
                    </a:cubicBezTo>
                    <a:cubicBezTo>
                      <a:pt x="80" y="82"/>
                      <a:pt x="80" y="80"/>
                      <a:pt x="81" y="77"/>
                    </a:cubicBezTo>
                    <a:cubicBezTo>
                      <a:pt x="74" y="75"/>
                      <a:pt x="67" y="70"/>
                      <a:pt x="64" y="68"/>
                    </a:cubicBezTo>
                    <a:cubicBezTo>
                      <a:pt x="61" y="70"/>
                      <a:pt x="54" y="75"/>
                      <a:pt x="47" y="77"/>
                    </a:cubicBezTo>
                    <a:cubicBezTo>
                      <a:pt x="48" y="80"/>
                      <a:pt x="48" y="82"/>
                      <a:pt x="48" y="85"/>
                    </a:cubicBezTo>
                    <a:cubicBezTo>
                      <a:pt x="51" y="102"/>
                      <a:pt x="55" y="131"/>
                      <a:pt x="55" y="131"/>
                    </a:cubicBezTo>
                    <a:cubicBezTo>
                      <a:pt x="51" y="132"/>
                      <a:pt x="51" y="132"/>
                      <a:pt x="51" y="132"/>
                    </a:cubicBezTo>
                    <a:cubicBezTo>
                      <a:pt x="51" y="131"/>
                      <a:pt x="46" y="102"/>
                      <a:pt x="44" y="85"/>
                    </a:cubicBezTo>
                    <a:cubicBezTo>
                      <a:pt x="43" y="83"/>
                      <a:pt x="43" y="80"/>
                      <a:pt x="43" y="78"/>
                    </a:cubicBezTo>
                    <a:cubicBezTo>
                      <a:pt x="42" y="78"/>
                      <a:pt x="41" y="78"/>
                      <a:pt x="40" y="78"/>
                    </a:cubicBezTo>
                    <a:cubicBezTo>
                      <a:pt x="32" y="77"/>
                      <a:pt x="27" y="72"/>
                      <a:pt x="27" y="67"/>
                    </a:cubicBezTo>
                    <a:cubicBezTo>
                      <a:pt x="26" y="64"/>
                      <a:pt x="28" y="60"/>
                      <a:pt x="31" y="59"/>
                    </a:cubicBezTo>
                    <a:cubicBezTo>
                      <a:pt x="33" y="58"/>
                      <a:pt x="36" y="58"/>
                      <a:pt x="38" y="59"/>
                    </a:cubicBezTo>
                    <a:cubicBezTo>
                      <a:pt x="42" y="61"/>
                      <a:pt x="44" y="67"/>
                      <a:pt x="46" y="73"/>
                    </a:cubicBezTo>
                    <a:cubicBezTo>
                      <a:pt x="52" y="71"/>
                      <a:pt x="57" y="67"/>
                      <a:pt x="60" y="65"/>
                    </a:cubicBezTo>
                    <a:cubicBezTo>
                      <a:pt x="57" y="62"/>
                      <a:pt x="52" y="57"/>
                      <a:pt x="53" y="52"/>
                    </a:cubicBezTo>
                    <a:cubicBezTo>
                      <a:pt x="53" y="43"/>
                      <a:pt x="60" y="41"/>
                      <a:pt x="64" y="41"/>
                    </a:cubicBezTo>
                    <a:cubicBezTo>
                      <a:pt x="67" y="41"/>
                      <a:pt x="74" y="43"/>
                      <a:pt x="75" y="51"/>
                    </a:cubicBezTo>
                    <a:cubicBezTo>
                      <a:pt x="75" y="57"/>
                      <a:pt x="71" y="62"/>
                      <a:pt x="67" y="65"/>
                    </a:cubicBezTo>
                    <a:cubicBezTo>
                      <a:pt x="70" y="67"/>
                      <a:pt x="76" y="71"/>
                      <a:pt x="82" y="73"/>
                    </a:cubicBezTo>
                    <a:cubicBezTo>
                      <a:pt x="83" y="66"/>
                      <a:pt x="86" y="60"/>
                      <a:pt x="90" y="58"/>
                    </a:cubicBezTo>
                    <a:cubicBezTo>
                      <a:pt x="92" y="57"/>
                      <a:pt x="94" y="57"/>
                      <a:pt x="96" y="58"/>
                    </a:cubicBezTo>
                    <a:cubicBezTo>
                      <a:pt x="100" y="59"/>
                      <a:pt x="101" y="63"/>
                      <a:pt x="101" y="67"/>
                    </a:cubicBezTo>
                    <a:cubicBezTo>
                      <a:pt x="100" y="71"/>
                      <a:pt x="96" y="76"/>
                      <a:pt x="88" y="78"/>
                    </a:cubicBezTo>
                    <a:cubicBezTo>
                      <a:pt x="87" y="78"/>
                      <a:pt x="86" y="78"/>
                      <a:pt x="85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Rectangle 57"/>
              <p:cNvSpPr>
                <a:spLocks noChangeArrowheads="1"/>
              </p:cNvSpPr>
              <p:nvPr/>
            </p:nvSpPr>
            <p:spPr bwMode="auto">
              <a:xfrm>
                <a:off x="7237579" y="3071813"/>
                <a:ext cx="936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7277267" y="2701926"/>
                <a:ext cx="15875" cy="71437"/>
              </a:xfrm>
              <a:custGeom>
                <a:avLst/>
                <a:gdLst>
                  <a:gd name="T0" fmla="*/ 4 w 8"/>
                  <a:gd name="T1" fmla="*/ 37 h 37"/>
                  <a:gd name="T2" fmla="*/ 0 w 8"/>
                  <a:gd name="T3" fmla="*/ 33 h 37"/>
                  <a:gd name="T4" fmla="*/ 0 w 8"/>
                  <a:gd name="T5" fmla="*/ 4 h 37"/>
                  <a:gd name="T6" fmla="*/ 4 w 8"/>
                  <a:gd name="T7" fmla="*/ 0 h 37"/>
                  <a:gd name="T8" fmla="*/ 8 w 8"/>
                  <a:gd name="T9" fmla="*/ 4 h 37"/>
                  <a:gd name="T10" fmla="*/ 8 w 8"/>
                  <a:gd name="T11" fmla="*/ 33 h 37"/>
                  <a:gd name="T12" fmla="*/ 4 w 8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7">
                    <a:moveTo>
                      <a:pt x="4" y="37"/>
                    </a:moveTo>
                    <a:cubicBezTo>
                      <a:pt x="1" y="37"/>
                      <a:pt x="0" y="35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5"/>
                      <a:pt x="6" y="37"/>
                      <a:pt x="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194717" y="2736851"/>
                <a:ext cx="44450" cy="52387"/>
              </a:xfrm>
              <a:custGeom>
                <a:avLst/>
                <a:gdLst>
                  <a:gd name="T0" fmla="*/ 19 w 23"/>
                  <a:gd name="T1" fmla="*/ 27 h 27"/>
                  <a:gd name="T2" fmla="*/ 15 w 23"/>
                  <a:gd name="T3" fmla="*/ 26 h 27"/>
                  <a:gd name="T4" fmla="*/ 1 w 23"/>
                  <a:gd name="T5" fmla="*/ 7 h 27"/>
                  <a:gd name="T6" fmla="*/ 2 w 23"/>
                  <a:gd name="T7" fmla="*/ 1 h 27"/>
                  <a:gd name="T8" fmla="*/ 8 w 23"/>
                  <a:gd name="T9" fmla="*/ 2 h 27"/>
                  <a:gd name="T10" fmla="*/ 22 w 23"/>
                  <a:gd name="T11" fmla="*/ 21 h 27"/>
                  <a:gd name="T12" fmla="*/ 21 w 23"/>
                  <a:gd name="T13" fmla="*/ 27 h 27"/>
                  <a:gd name="T14" fmla="*/ 19 w 2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7">
                    <a:moveTo>
                      <a:pt x="19" y="27"/>
                    </a:moveTo>
                    <a:cubicBezTo>
                      <a:pt x="17" y="27"/>
                      <a:pt x="16" y="27"/>
                      <a:pt x="15" y="2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4" y="0"/>
                      <a:pt x="6" y="0"/>
                      <a:pt x="8" y="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5"/>
                      <a:pt x="21" y="27"/>
                    </a:cubicBezTo>
                    <a:cubicBezTo>
                      <a:pt x="20" y="27"/>
                      <a:pt x="19" y="27"/>
                      <a:pt x="1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336004" y="2735263"/>
                <a:ext cx="39688" cy="53975"/>
              </a:xfrm>
              <a:custGeom>
                <a:avLst/>
                <a:gdLst>
                  <a:gd name="T0" fmla="*/ 5 w 21"/>
                  <a:gd name="T1" fmla="*/ 28 h 28"/>
                  <a:gd name="T2" fmla="*/ 3 w 21"/>
                  <a:gd name="T3" fmla="*/ 28 h 28"/>
                  <a:gd name="T4" fmla="*/ 1 w 21"/>
                  <a:gd name="T5" fmla="*/ 22 h 28"/>
                  <a:gd name="T6" fmla="*/ 13 w 21"/>
                  <a:gd name="T7" fmla="*/ 3 h 28"/>
                  <a:gd name="T8" fmla="*/ 18 w 21"/>
                  <a:gd name="T9" fmla="*/ 2 h 28"/>
                  <a:gd name="T10" fmla="*/ 20 w 21"/>
                  <a:gd name="T11" fmla="*/ 7 h 28"/>
                  <a:gd name="T12" fmla="*/ 8 w 21"/>
                  <a:gd name="T13" fmla="*/ 26 h 28"/>
                  <a:gd name="T14" fmla="*/ 5 w 2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8">
                    <a:moveTo>
                      <a:pt x="5" y="28"/>
                    </a:moveTo>
                    <a:cubicBezTo>
                      <a:pt x="4" y="28"/>
                      <a:pt x="3" y="28"/>
                      <a:pt x="3" y="28"/>
                    </a:cubicBezTo>
                    <a:cubicBezTo>
                      <a:pt x="1" y="27"/>
                      <a:pt x="0" y="24"/>
                      <a:pt x="1" y="2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20" y="3"/>
                      <a:pt x="21" y="5"/>
                      <a:pt x="20" y="7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8"/>
                      <a:pt x="6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7388392" y="2797176"/>
                <a:ext cx="55563" cy="36512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7 h 19"/>
                  <a:gd name="T4" fmla="*/ 3 w 29"/>
                  <a:gd name="T5" fmla="*/ 12 h 19"/>
                  <a:gd name="T6" fmla="*/ 22 w 29"/>
                  <a:gd name="T7" fmla="*/ 1 h 19"/>
                  <a:gd name="T8" fmla="*/ 28 w 29"/>
                  <a:gd name="T9" fmla="*/ 3 h 19"/>
                  <a:gd name="T10" fmla="*/ 26 w 29"/>
                  <a:gd name="T11" fmla="*/ 8 h 19"/>
                  <a:gd name="T12" fmla="*/ 7 w 29"/>
                  <a:gd name="T13" fmla="*/ 19 h 19"/>
                  <a:gd name="T14" fmla="*/ 5 w 29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3" y="19"/>
                      <a:pt x="2" y="19"/>
                      <a:pt x="1" y="17"/>
                    </a:cubicBezTo>
                    <a:cubicBezTo>
                      <a:pt x="0" y="15"/>
                      <a:pt x="1" y="13"/>
                      <a:pt x="3" y="1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0"/>
                      <a:pt x="27" y="0"/>
                      <a:pt x="28" y="3"/>
                    </a:cubicBezTo>
                    <a:cubicBezTo>
                      <a:pt x="29" y="5"/>
                      <a:pt x="28" y="7"/>
                      <a:pt x="26" y="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7126454" y="2797176"/>
                <a:ext cx="53975" cy="36512"/>
              </a:xfrm>
              <a:custGeom>
                <a:avLst/>
                <a:gdLst>
                  <a:gd name="T0" fmla="*/ 24 w 28"/>
                  <a:gd name="T1" fmla="*/ 19 h 19"/>
                  <a:gd name="T2" fmla="*/ 22 w 28"/>
                  <a:gd name="T3" fmla="*/ 19 h 19"/>
                  <a:gd name="T4" fmla="*/ 2 w 28"/>
                  <a:gd name="T5" fmla="*/ 8 h 19"/>
                  <a:gd name="T6" fmla="*/ 1 w 28"/>
                  <a:gd name="T7" fmla="*/ 3 h 19"/>
                  <a:gd name="T8" fmla="*/ 6 w 28"/>
                  <a:gd name="T9" fmla="*/ 1 h 19"/>
                  <a:gd name="T10" fmla="*/ 26 w 28"/>
                  <a:gd name="T11" fmla="*/ 12 h 19"/>
                  <a:gd name="T12" fmla="*/ 27 w 28"/>
                  <a:gd name="T13" fmla="*/ 17 h 19"/>
                  <a:gd name="T14" fmla="*/ 24 w 2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9">
                    <a:moveTo>
                      <a:pt x="24" y="19"/>
                    </a:moveTo>
                    <a:cubicBezTo>
                      <a:pt x="23" y="19"/>
                      <a:pt x="22" y="19"/>
                      <a:pt x="22" y="1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8" y="13"/>
                      <a:pt x="28" y="15"/>
                      <a:pt x="27" y="17"/>
                    </a:cubicBezTo>
                    <a:cubicBezTo>
                      <a:pt x="27" y="19"/>
                      <a:pt x="25" y="19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7813842" y="2327771"/>
            <a:ext cx="1833754" cy="769442"/>
            <a:chOff x="8548025" y="1459078"/>
            <a:chExt cx="2486420" cy="769442"/>
          </a:xfrm>
        </p:grpSpPr>
        <p:sp>
          <p:nvSpPr>
            <p:cNvPr id="90" name="矩形 89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景點搜尋</a:t>
              </a:r>
              <a:endParaRPr lang="en-US" altLang="zh-CN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cs typeface="Segoe UI Semilight" panose="020B0402040204020203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548025" y="1459078"/>
              <a:ext cx="20723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搜尋地點</a:t>
              </a:r>
              <a:endParaRPr lang="zh-CN" alt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1965261" y="2131645"/>
            <a:ext cx="2035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結合天氣規劃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437670" y="3744218"/>
            <a:ext cx="1876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會員登入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926999" y="4137084"/>
            <a:ext cx="2839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分群</a:t>
            </a:r>
            <a:r>
              <a:rPr lang="zh-TW" alt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介</a:t>
            </a:r>
            <a:r>
              <a:rPr lang="zh-TW" alt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紹相關美食、景點</a:t>
            </a:r>
            <a:endParaRPr lang="zh-CN" altLang="en-US" sz="2400" b="1" dirty="0">
              <a:solidFill>
                <a:schemeClr val="tx1">
                  <a:lumMod val="60000"/>
                  <a:lumOff val="40000"/>
                </a:schemeClr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128" name="Oval 23"/>
          <p:cNvSpPr>
            <a:spLocks noChangeArrowheads="1"/>
          </p:cNvSpPr>
          <p:nvPr/>
        </p:nvSpPr>
        <p:spPr bwMode="auto">
          <a:xfrm>
            <a:off x="5770729" y="1403351"/>
            <a:ext cx="619125" cy="620712"/>
          </a:xfrm>
          <a:prstGeom prst="ellipse">
            <a:avLst/>
          </a:prstGeom>
          <a:solidFill>
            <a:srgbClr val="E9716F"/>
          </a:soli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9" name="Oval 19"/>
          <p:cNvSpPr>
            <a:spLocks noChangeArrowheads="1"/>
          </p:cNvSpPr>
          <p:nvPr/>
        </p:nvSpPr>
        <p:spPr bwMode="auto">
          <a:xfrm>
            <a:off x="5359567" y="4972051"/>
            <a:ext cx="1428750" cy="1430337"/>
          </a:xfrm>
          <a:prstGeom prst="ellipse">
            <a:avLst/>
          </a:prstGeom>
          <a:solidFill>
            <a:srgbClr val="2E75B6"/>
          </a:solidFill>
          <a:ln>
            <a:noFill/>
          </a:ln>
          <a:effectLst>
            <a:outerShdw blurRad="241300" dist="635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5946942" y="5126038"/>
            <a:ext cx="220663" cy="254000"/>
            <a:chOff x="5997742" y="5126038"/>
            <a:chExt cx="220663" cy="254000"/>
          </a:xfrm>
        </p:grpSpPr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997742" y="5160963"/>
              <a:ext cx="220663" cy="219075"/>
            </a:xfrm>
            <a:custGeom>
              <a:avLst/>
              <a:gdLst>
                <a:gd name="T0" fmla="*/ 72 w 114"/>
                <a:gd name="T1" fmla="*/ 0 h 113"/>
                <a:gd name="T2" fmla="*/ 72 w 114"/>
                <a:gd name="T3" fmla="*/ 9 h 113"/>
                <a:gd name="T4" fmla="*/ 106 w 114"/>
                <a:gd name="T5" fmla="*/ 56 h 113"/>
                <a:gd name="T6" fmla="*/ 57 w 114"/>
                <a:gd name="T7" fmla="*/ 104 h 113"/>
                <a:gd name="T8" fmla="*/ 8 w 114"/>
                <a:gd name="T9" fmla="*/ 56 h 113"/>
                <a:gd name="T10" fmla="*/ 42 w 114"/>
                <a:gd name="T11" fmla="*/ 9 h 113"/>
                <a:gd name="T12" fmla="*/ 42 w 114"/>
                <a:gd name="T13" fmla="*/ 0 h 113"/>
                <a:gd name="T14" fmla="*/ 0 w 114"/>
                <a:gd name="T15" fmla="*/ 56 h 113"/>
                <a:gd name="T16" fmla="*/ 57 w 114"/>
                <a:gd name="T17" fmla="*/ 113 h 113"/>
                <a:gd name="T18" fmla="*/ 114 w 114"/>
                <a:gd name="T19" fmla="*/ 56 h 113"/>
                <a:gd name="T20" fmla="*/ 72 w 114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13">
                  <a:moveTo>
                    <a:pt x="72" y="0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91" y="15"/>
                    <a:pt x="106" y="34"/>
                    <a:pt x="106" y="56"/>
                  </a:cubicBezTo>
                  <a:cubicBezTo>
                    <a:pt x="106" y="83"/>
                    <a:pt x="84" y="104"/>
                    <a:pt x="57" y="104"/>
                  </a:cubicBezTo>
                  <a:cubicBezTo>
                    <a:pt x="30" y="104"/>
                    <a:pt x="8" y="83"/>
                    <a:pt x="8" y="56"/>
                  </a:cubicBezTo>
                  <a:cubicBezTo>
                    <a:pt x="8" y="34"/>
                    <a:pt x="23" y="15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7"/>
                    <a:pt x="0" y="29"/>
                    <a:pt x="0" y="56"/>
                  </a:cubicBezTo>
                  <a:cubicBezTo>
                    <a:pt x="0" y="87"/>
                    <a:pt x="25" y="113"/>
                    <a:pt x="57" y="113"/>
                  </a:cubicBezTo>
                  <a:cubicBezTo>
                    <a:pt x="89" y="113"/>
                    <a:pt x="114" y="87"/>
                    <a:pt x="114" y="56"/>
                  </a:cubicBezTo>
                  <a:cubicBezTo>
                    <a:pt x="114" y="29"/>
                    <a:pt x="96" y="7"/>
                    <a:pt x="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52"/>
            <p:cNvSpPr>
              <a:spLocks noChangeArrowheads="1"/>
            </p:cNvSpPr>
            <p:nvPr/>
          </p:nvSpPr>
          <p:spPr bwMode="auto">
            <a:xfrm>
              <a:off x="6096167" y="5126038"/>
              <a:ext cx="23813" cy="9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矩形 132"/>
          <p:cNvSpPr/>
          <p:nvPr/>
        </p:nvSpPr>
        <p:spPr>
          <a:xfrm>
            <a:off x="5537367" y="5598081"/>
            <a:ext cx="1250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包含功能</a:t>
            </a:r>
            <a:endParaRPr lang="zh-CN" altLang="en-US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34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1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5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15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15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6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121731" y="870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解決問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題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30141" y="3087287"/>
            <a:ext cx="2470150" cy="894092"/>
            <a:chOff x="992041" y="3087287"/>
            <a:chExt cx="2470150" cy="894092"/>
          </a:xfrm>
        </p:grpSpPr>
        <p:sp>
          <p:nvSpPr>
            <p:cNvPr id="100" name="燕尾形 99"/>
            <p:cNvSpPr/>
            <p:nvPr/>
          </p:nvSpPr>
          <p:spPr>
            <a:xfrm>
              <a:off x="992041" y="3087287"/>
              <a:ext cx="2470150" cy="894092"/>
            </a:xfrm>
            <a:prstGeom prst="chevron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TextBox 6"/>
            <p:cNvSpPr txBox="1"/>
            <p:nvPr/>
          </p:nvSpPr>
          <p:spPr>
            <a:xfrm>
              <a:off x="1636999" y="32921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發現問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題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297091" y="3087287"/>
            <a:ext cx="2470150" cy="894092"/>
            <a:chOff x="3258991" y="3087287"/>
            <a:chExt cx="2470150" cy="894092"/>
          </a:xfrm>
        </p:grpSpPr>
        <p:sp>
          <p:nvSpPr>
            <p:cNvPr id="103" name="燕尾形 102"/>
            <p:cNvSpPr/>
            <p:nvPr/>
          </p:nvSpPr>
          <p:spPr>
            <a:xfrm>
              <a:off x="3258991" y="3087287"/>
              <a:ext cx="2470150" cy="894092"/>
            </a:xfrm>
            <a:prstGeom prst="chevron">
              <a:avLst/>
            </a:prstGeom>
            <a:solidFill>
              <a:srgbClr val="E9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TextBox 36"/>
            <p:cNvSpPr txBox="1"/>
            <p:nvPr/>
          </p:nvSpPr>
          <p:spPr>
            <a:xfrm>
              <a:off x="3874631" y="32921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分析問</a:t>
              </a:r>
              <a:r>
                <a:rPr lang="zh-TW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題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564041" y="3087287"/>
            <a:ext cx="2470150" cy="894092"/>
            <a:chOff x="5525941" y="3087287"/>
            <a:chExt cx="2470150" cy="894092"/>
          </a:xfrm>
        </p:grpSpPr>
        <p:sp>
          <p:nvSpPr>
            <p:cNvPr id="106" name="燕尾形 105"/>
            <p:cNvSpPr/>
            <p:nvPr/>
          </p:nvSpPr>
          <p:spPr>
            <a:xfrm>
              <a:off x="5525941" y="3087287"/>
              <a:ext cx="2470150" cy="894092"/>
            </a:xfrm>
            <a:prstGeom prst="chevron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TextBox 38"/>
            <p:cNvSpPr txBox="1"/>
            <p:nvPr/>
          </p:nvSpPr>
          <p:spPr>
            <a:xfrm>
              <a:off x="6137620" y="32844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提出解決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7882469" y="3087287"/>
            <a:ext cx="2470150" cy="894092"/>
            <a:chOff x="7844369" y="3087287"/>
            <a:chExt cx="2470150" cy="894092"/>
          </a:xfrm>
        </p:grpSpPr>
        <p:sp>
          <p:nvSpPr>
            <p:cNvPr id="109" name="燕尾形 108"/>
            <p:cNvSpPr/>
            <p:nvPr/>
          </p:nvSpPr>
          <p:spPr>
            <a:xfrm>
              <a:off x="7844369" y="3087287"/>
              <a:ext cx="2470150" cy="894092"/>
            </a:xfrm>
            <a:prstGeom prst="chevron">
              <a:avLst/>
            </a:prstGeom>
            <a:solidFill>
              <a:srgbClr val="E9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TextBox 40"/>
            <p:cNvSpPr txBox="1"/>
            <p:nvPr/>
          </p:nvSpPr>
          <p:spPr>
            <a:xfrm>
              <a:off x="8468856" y="3284449"/>
              <a:ext cx="1485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結果</a:t>
              </a:r>
              <a:endParaRPr lang="zh-CN" altLang="en-US" sz="2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2777804" y="4681025"/>
            <a:ext cx="1665842" cy="954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1.</a:t>
            </a:r>
            <a:r>
              <a:rPr lang="zh-TW" altLang="en-US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旅遊與天氣</a:t>
            </a:r>
            <a:endParaRPr lang="en-US" altLang="zh-TW" sz="2000" b="1" dirty="0" smtClean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en-US" altLang="zh-TW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2.</a:t>
            </a:r>
            <a:r>
              <a:rPr lang="zh-TW" altLang="en-US" sz="2000" b="1" dirty="0" smtClean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旅遊與分</a:t>
            </a:r>
            <a:r>
              <a:rPr lang="zh-TW" altLang="en-US" sz="2000" b="1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群</a:t>
            </a:r>
            <a:endParaRPr lang="zh-CN" altLang="en-US" sz="2000" b="1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endParaRPr lang="zh-CN" altLang="en-US" sz="1600" dirty="0">
              <a:solidFill>
                <a:srgbClr val="2E75B6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1463752" y="3981379"/>
            <a:ext cx="1274435" cy="1127198"/>
            <a:chOff x="1933652" y="3981379"/>
            <a:chExt cx="1274435" cy="1127198"/>
          </a:xfrm>
          <a:solidFill>
            <a:srgbClr val="2E75B6"/>
          </a:solidFill>
        </p:grpSpPr>
        <p:cxnSp>
          <p:nvCxnSpPr>
            <p:cNvPr id="115" name="直接连接符 114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等腰三角形 116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 rot="10800000" flipH="1">
            <a:off x="3681266" y="1937392"/>
            <a:ext cx="1274435" cy="1127198"/>
            <a:chOff x="1933652" y="3981379"/>
            <a:chExt cx="1274435" cy="1127198"/>
          </a:xfrm>
          <a:solidFill>
            <a:srgbClr val="E9716F"/>
          </a:solidFill>
        </p:grpSpPr>
        <p:cxnSp>
          <p:nvCxnSpPr>
            <p:cNvPr id="119" name="直接连接符 118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等腰三角形 134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E9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7" name="矩形 136"/>
          <p:cNvSpPr/>
          <p:nvPr/>
        </p:nvSpPr>
        <p:spPr>
          <a:xfrm>
            <a:off x="5072918" y="1845218"/>
            <a:ext cx="277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各類</a:t>
            </a:r>
            <a:r>
              <a:rPr lang="en-US" altLang="zh-CN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沒有統整，</a:t>
            </a:r>
            <a:endParaRPr lang="en-US" altLang="zh-TW" sz="1600" b="1" dirty="0" smtClean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需要切換多種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做旅遊規劃</a:t>
            </a:r>
            <a:endParaRPr lang="zh-CN" altLang="en-US" sz="1600" b="1" dirty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7376971" y="4792389"/>
            <a:ext cx="3125717" cy="830997"/>
            <a:chOff x="7338871" y="4792389"/>
            <a:chExt cx="3125717" cy="830997"/>
          </a:xfrm>
        </p:grpSpPr>
        <p:sp>
          <p:nvSpPr>
            <p:cNvPr id="140" name="矩形 139"/>
            <p:cNvSpPr/>
            <p:nvPr/>
          </p:nvSpPr>
          <p:spPr>
            <a:xfrm>
              <a:off x="7407341" y="4792389"/>
              <a:ext cx="30572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將所有需求結合成</a:t>
              </a:r>
              <a:r>
                <a:rPr lang="en-US" altLang="zh-TW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app</a:t>
              </a:r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，</a:t>
              </a:r>
              <a:endParaRPr lang="en-US" altLang="zh-TW" sz="1600" b="1" dirty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  <a:p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讓使用者對於旅遊規畫更加方便</a:t>
              </a:r>
              <a:endParaRPr lang="zh-CN" altLang="en-US" sz="1600" b="1" dirty="0">
                <a:solidFill>
                  <a:schemeClr val="accent1">
                    <a:lumMod val="75000"/>
                  </a:schemeClr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  <a:p>
              <a:endParaRPr lang="zh-CN" altLang="en-US" sz="1600" dirty="0">
                <a:solidFill>
                  <a:srgbClr val="2E75B6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sp>
          <p:nvSpPr>
            <p:cNvPr id="141" name="TextBox 3073"/>
            <p:cNvSpPr txBox="1"/>
            <p:nvPr/>
          </p:nvSpPr>
          <p:spPr>
            <a:xfrm>
              <a:off x="7338871" y="4973414"/>
              <a:ext cx="1415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zh-CN" altLang="en-US" sz="1100" dirty="0">
                <a:solidFill>
                  <a:srgbClr val="2E75B6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6137394" y="3981379"/>
            <a:ext cx="1274435" cy="1127198"/>
            <a:chOff x="1933652" y="3981379"/>
            <a:chExt cx="1274435" cy="1127198"/>
          </a:xfrm>
          <a:solidFill>
            <a:srgbClr val="2E75B6"/>
          </a:solidFill>
        </p:grpSpPr>
        <p:cxnSp>
          <p:nvCxnSpPr>
            <p:cNvPr id="143" name="直接连接符 142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2E75B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等腰三角形 144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 rot="10800000" flipH="1">
            <a:off x="8389954" y="1937392"/>
            <a:ext cx="1274435" cy="1127198"/>
            <a:chOff x="1933652" y="3981379"/>
            <a:chExt cx="1274435" cy="1127198"/>
          </a:xfrm>
          <a:solidFill>
            <a:srgbClr val="E9716F"/>
          </a:solidFill>
        </p:grpSpPr>
        <p:cxnSp>
          <p:nvCxnSpPr>
            <p:cNvPr id="147" name="直接连接符 146"/>
            <p:cNvCxnSpPr/>
            <p:nvPr/>
          </p:nvCxnSpPr>
          <p:spPr>
            <a:xfrm>
              <a:off x="1933652" y="3981379"/>
              <a:ext cx="0" cy="1039491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1933653" y="5020870"/>
              <a:ext cx="1142922" cy="0"/>
            </a:xfrm>
            <a:prstGeom prst="line">
              <a:avLst/>
            </a:prstGeom>
            <a:grpFill/>
            <a:ln w="19050">
              <a:solidFill>
                <a:srgbClr val="E9716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等腰三角形 148"/>
            <p:cNvSpPr/>
            <p:nvPr/>
          </p:nvSpPr>
          <p:spPr>
            <a:xfrm rot="5400000">
              <a:off x="3058193" y="4958682"/>
              <a:ext cx="168276" cy="131513"/>
            </a:xfrm>
            <a:prstGeom prst="triangle">
              <a:avLst/>
            </a:prstGeom>
            <a:grpFill/>
            <a:ln>
              <a:solidFill>
                <a:srgbClr val="E9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9598633" y="1813281"/>
            <a:ext cx="1952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旅遊、天氣、分群</a:t>
            </a:r>
            <a:endParaRPr lang="en-US" altLang="zh-TW" sz="1600" b="1" dirty="0" smtClean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  <a:p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一次規劃整合的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app</a:t>
            </a:r>
          </a:p>
          <a:p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“</a:t>
            </a:r>
            <a:r>
              <a:rPr lang="zh-TW" altLang="en-US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去七逃</a:t>
            </a:r>
            <a:r>
              <a:rPr lang="en-US" altLang="zh-TW" sz="1600" b="1" dirty="0" smtClean="0">
                <a:solidFill>
                  <a:srgbClr val="E9716F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”</a:t>
            </a:r>
            <a:endParaRPr lang="zh-CN" altLang="en-US" sz="1600" b="1" dirty="0">
              <a:solidFill>
                <a:srgbClr val="E9716F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96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5233003" cy="856000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982605" y="-1356537"/>
            <a:ext cx="5994400" cy="599440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093779" y="1401020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創新與差</a:t>
            </a:r>
            <a:r>
              <a:rPr lang="zh-TW" altLang="en-US" sz="40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異</a:t>
            </a:r>
            <a:endParaRPr lang="zh-CN" altLang="en-US" sz="40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3848" y="2108906"/>
            <a:ext cx="7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Why</a:t>
            </a:r>
            <a:r>
              <a:rPr lang="en-US" altLang="zh-CN" dirty="0" smtClean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76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1388 -0.13843 " pathEditMode="relative" rAng="0" ptsTypes="AA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rgbClr val="2E75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311170" y="11159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差異</a:t>
            </a:r>
            <a:r>
              <a:rPr lang="zh-TW" altLang="en-US" sz="3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性</a:t>
            </a:r>
            <a:endParaRPr lang="zh-CN" altLang="en-US" sz="36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graphicFrame>
        <p:nvGraphicFramePr>
          <p:cNvPr id="4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84961"/>
              </p:ext>
            </p:extLst>
          </p:nvPr>
        </p:nvGraphicFramePr>
        <p:xfrm>
          <a:off x="1903495" y="1081983"/>
          <a:ext cx="8567890" cy="5449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578">
                  <a:extLst>
                    <a:ext uri="{9D8B030D-6E8A-4147-A177-3AD203B41FA5}">
                      <a16:colId xmlns:a16="http://schemas.microsoft.com/office/drawing/2014/main" val="3583080876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126173784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559345912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3167262181"/>
                    </a:ext>
                  </a:extLst>
                </a:gridCol>
                <a:gridCol w="1713578">
                  <a:extLst>
                    <a:ext uri="{9D8B030D-6E8A-4147-A177-3AD203B41FA5}">
                      <a16:colId xmlns:a16="http://schemas.microsoft.com/office/drawing/2014/main" val="990825229"/>
                    </a:ext>
                  </a:extLst>
                </a:gridCol>
              </a:tblGrid>
              <a:tr h="9802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工具名稱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TripAdvisor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Google</a:t>
                      </a:r>
                      <a:r>
                        <a:rPr lang="zh-TW" sz="1800" kern="100">
                          <a:effectLst/>
                        </a:rPr>
                        <a:t>地圖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Funliday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ㄎㄧ七逃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88756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大眾運輸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9041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規劃交通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741990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當地天氣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884624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即時路況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104138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計算時間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377941"/>
                  </a:ext>
                </a:extLst>
              </a:tr>
              <a:tr h="541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kern="100" dirty="0" smtClean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分群推薦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altLang="zh-TW" sz="18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37157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搜尋地點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4314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地點資訊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94349"/>
                  </a:ext>
                </a:extLst>
              </a:tr>
              <a:tr h="4901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旅客評論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</a:rPr>
                        <a:t>少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568992"/>
                  </a:ext>
                </a:extLst>
              </a:tr>
            </a:tbl>
          </a:graphicData>
        </a:graphic>
      </p:graphicFrame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3122772" y="3027658"/>
            <a:ext cx="7052399" cy="5792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 sz="2400"/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2060734" y="3021308"/>
            <a:ext cx="7052399" cy="5792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 sz="2400"/>
          </a:p>
        </p:txBody>
      </p:sp>
      <p:pic>
        <p:nvPicPr>
          <p:cNvPr id="50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40" y="3123461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385" y="4649467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圖片 2" descr="C:\Users\Hsuan\Desktop\獎章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05" y="3600512"/>
            <a:ext cx="346999" cy="37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69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witch dir="r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5"/>
  <p:tag name="ISPRING_RESOURCE_PATHS_HASH_PRESENTER" val="868fa3772ad37698a9e91d520517711a5fbd43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A000120151104A06KPBG</Template>
  <TotalTime>1521</TotalTime>
  <Words>724</Words>
  <Application>Microsoft Office PowerPoint</Application>
  <PresentationFormat>寬螢幕</PresentationFormat>
  <Paragraphs>251</Paragraphs>
  <Slides>30</Slides>
  <Notes>30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宋体</vt:lpstr>
      <vt:lpstr>文泉驿等宽微米黑</vt:lpstr>
      <vt:lpstr>方正兰亭中粗黑_GBK</vt:lpstr>
      <vt:lpstr>方正兰亭中黑_GBK</vt:lpstr>
      <vt:lpstr>方正兰亭细黑_GBK_M</vt:lpstr>
      <vt:lpstr>方正兰亭准黑_GBK</vt:lpstr>
      <vt:lpstr>新細明體</vt:lpstr>
      <vt:lpstr>Arial</vt:lpstr>
      <vt:lpstr>Calibri</vt:lpstr>
      <vt:lpstr>Calibri Light</vt:lpstr>
      <vt:lpstr>Segoe UI Black</vt:lpstr>
      <vt:lpstr>Segoe UI Semilight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</dc:title>
  <dc:creator>Windows 用户</dc:creator>
  <cp:lastModifiedBy>dodo chen</cp:lastModifiedBy>
  <cp:revision>126</cp:revision>
  <dcterms:created xsi:type="dcterms:W3CDTF">2016-02-15T06:18:39Z</dcterms:created>
  <dcterms:modified xsi:type="dcterms:W3CDTF">2018-06-06T07:59:41Z</dcterms:modified>
</cp:coreProperties>
</file>